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315" r:id="rId3"/>
    <p:sldId id="617" r:id="rId4"/>
    <p:sldId id="582" r:id="rId5"/>
    <p:sldId id="624" r:id="rId6"/>
    <p:sldId id="622" r:id="rId7"/>
    <p:sldId id="612" r:id="rId8"/>
    <p:sldId id="616" r:id="rId9"/>
    <p:sldId id="613" r:id="rId10"/>
    <p:sldId id="620" r:id="rId11"/>
    <p:sldId id="625" r:id="rId12"/>
    <p:sldId id="626" r:id="rId13"/>
    <p:sldId id="621" r:id="rId14"/>
    <p:sldId id="581" r:id="rId15"/>
    <p:sldId id="618" r:id="rId16"/>
    <p:sldId id="472" r:id="rId17"/>
    <p:sldId id="473" r:id="rId18"/>
    <p:sldId id="474" r:id="rId19"/>
    <p:sldId id="486" r:id="rId20"/>
    <p:sldId id="611" r:id="rId21"/>
    <p:sldId id="572" r:id="rId22"/>
    <p:sldId id="623" r:id="rId23"/>
    <p:sldId id="408"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227"/>
    <a:srgbClr val="E14E11"/>
    <a:srgbClr val="FFFFFF"/>
    <a:srgbClr val="9EAFFF"/>
    <a:srgbClr val="829CFF"/>
    <a:srgbClr val="6C82D3"/>
    <a:srgbClr val="5E6FB4"/>
    <a:srgbClr val="CCC6B3"/>
    <a:srgbClr val="B4AE9D"/>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513" autoAdjust="0"/>
    <p:restoredTop sz="94533" autoAdjust="0"/>
  </p:normalViewPr>
  <p:slideViewPr>
    <p:cSldViewPr snapToGrid="0" snapToObjects="1">
      <p:cViewPr varScale="1">
        <p:scale>
          <a:sx n="119" d="100"/>
          <a:sy n="119" d="100"/>
        </p:scale>
        <p:origin x="720" y="1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284942-3430-884A-8D80-CD70AF4D2A7A}" type="doc">
      <dgm:prSet loTypeId="urn:microsoft.com/office/officeart/2005/8/layout/gear1" loCatId="" qsTypeId="urn:microsoft.com/office/officeart/2005/8/quickstyle/simple1" qsCatId="simple" csTypeId="urn:microsoft.com/office/officeart/2005/8/colors/accent4_3" csCatId="accent4" phldr="1"/>
      <dgm:spPr/>
      <dgm:t>
        <a:bodyPr/>
        <a:lstStyle/>
        <a:p>
          <a:endParaRPr lang="en-US"/>
        </a:p>
      </dgm:t>
    </dgm:pt>
    <dgm:pt modelId="{004B5F66-6E40-B74C-ABFC-A90A774098ED}">
      <dgm:prSet phldrT="[Text]" custT="1"/>
      <dgm:spPr>
        <a:solidFill>
          <a:srgbClr val="BC4D23"/>
        </a:solidFill>
      </dgm:spPr>
      <dgm:t>
        <a:bodyPr/>
        <a:lstStyle/>
        <a:p>
          <a:r>
            <a:rPr lang="en-US" sz="2400" b="1" dirty="0"/>
            <a:t>Institutional</a:t>
          </a:r>
        </a:p>
      </dgm:t>
    </dgm:pt>
    <dgm:pt modelId="{716788ED-8858-204B-8DAF-55516BF0929B}" type="parTrans" cxnId="{7BA82D17-E39C-374C-ABD5-8F77C6A1BA8D}">
      <dgm:prSet/>
      <dgm:spPr/>
      <dgm:t>
        <a:bodyPr/>
        <a:lstStyle/>
        <a:p>
          <a:endParaRPr lang="en-US"/>
        </a:p>
      </dgm:t>
    </dgm:pt>
    <dgm:pt modelId="{CECF3585-1682-7741-89A4-62B8242AAE59}" type="sibTrans" cxnId="{7BA82D17-E39C-374C-ABD5-8F77C6A1BA8D}">
      <dgm:prSet/>
      <dgm:spPr>
        <a:solidFill>
          <a:srgbClr val="B03917"/>
        </a:solidFill>
      </dgm:spPr>
      <dgm:t>
        <a:bodyPr/>
        <a:lstStyle/>
        <a:p>
          <a:endParaRPr lang="en-US"/>
        </a:p>
      </dgm:t>
    </dgm:pt>
    <dgm:pt modelId="{F3C4A855-EF85-E749-857D-2D4A3FFF8644}">
      <dgm:prSet phldrT="[Text]" custT="1"/>
      <dgm:spPr>
        <a:solidFill>
          <a:srgbClr val="5E6FB4"/>
        </a:solidFill>
      </dgm:spPr>
      <dgm:t>
        <a:bodyPr/>
        <a:lstStyle/>
        <a:p>
          <a:r>
            <a:rPr lang="en-US" sz="1800" b="1" dirty="0"/>
            <a:t>Personally Mediated</a:t>
          </a:r>
        </a:p>
      </dgm:t>
    </dgm:pt>
    <dgm:pt modelId="{C9C1FDA4-E178-B541-A597-5B1D7ECE594E}" type="parTrans" cxnId="{29DCBBD8-7C7B-5840-AF04-F389C84F78F1}">
      <dgm:prSet/>
      <dgm:spPr/>
      <dgm:t>
        <a:bodyPr/>
        <a:lstStyle/>
        <a:p>
          <a:endParaRPr lang="en-US"/>
        </a:p>
      </dgm:t>
    </dgm:pt>
    <dgm:pt modelId="{D04C2AFD-D9B3-3C43-8E31-2E18F0DFE126}" type="sibTrans" cxnId="{29DCBBD8-7C7B-5840-AF04-F389C84F78F1}">
      <dgm:prSet/>
      <dgm:spPr>
        <a:solidFill>
          <a:srgbClr val="FF6227"/>
        </a:solidFill>
      </dgm:spPr>
      <dgm:t>
        <a:bodyPr/>
        <a:lstStyle/>
        <a:p>
          <a:endParaRPr lang="en-US"/>
        </a:p>
      </dgm:t>
    </dgm:pt>
    <dgm:pt modelId="{EFFA3D43-4BAA-0B4D-8A3B-817D14C8FAFD}">
      <dgm:prSet phldrT="[Text]" custT="1"/>
      <dgm:spPr>
        <a:solidFill>
          <a:srgbClr val="E09C46"/>
        </a:solidFill>
      </dgm:spPr>
      <dgm:t>
        <a:bodyPr/>
        <a:lstStyle/>
        <a:p>
          <a:r>
            <a:rPr lang="en-US" sz="1800" b="1" dirty="0"/>
            <a:t>Internalized</a:t>
          </a:r>
          <a:endParaRPr lang="en-US" sz="1200" b="1" dirty="0"/>
        </a:p>
      </dgm:t>
    </dgm:pt>
    <dgm:pt modelId="{ACD6541D-F406-A341-8DB9-6DDC6BFB5848}" type="parTrans" cxnId="{49CE7B21-F0E8-0244-9A7F-D3047CF63320}">
      <dgm:prSet/>
      <dgm:spPr/>
      <dgm:t>
        <a:bodyPr/>
        <a:lstStyle/>
        <a:p>
          <a:endParaRPr lang="en-US"/>
        </a:p>
      </dgm:t>
    </dgm:pt>
    <dgm:pt modelId="{5B017EC2-978B-FB49-9764-8A684EF540F7}" type="sibTrans" cxnId="{49CE7B21-F0E8-0244-9A7F-D3047CF63320}">
      <dgm:prSet/>
      <dgm:spPr/>
      <dgm:t>
        <a:bodyPr/>
        <a:lstStyle/>
        <a:p>
          <a:endParaRPr lang="en-US"/>
        </a:p>
      </dgm:t>
    </dgm:pt>
    <dgm:pt modelId="{257894CC-E291-5E43-ACDB-C716000982E3}">
      <dgm:prSet/>
      <dgm:spPr/>
      <dgm:t>
        <a:bodyPr/>
        <a:lstStyle/>
        <a:p>
          <a:endParaRPr lang="en-US"/>
        </a:p>
      </dgm:t>
    </dgm:pt>
    <dgm:pt modelId="{11340BEF-14BB-CC4B-966E-2321D1005673}" type="parTrans" cxnId="{7B48B849-FD25-6547-BBF3-D20C9955D1F0}">
      <dgm:prSet/>
      <dgm:spPr/>
      <dgm:t>
        <a:bodyPr/>
        <a:lstStyle/>
        <a:p>
          <a:endParaRPr lang="en-US"/>
        </a:p>
      </dgm:t>
    </dgm:pt>
    <dgm:pt modelId="{E4D17700-0F7F-7B48-BBCD-52C89540159B}" type="sibTrans" cxnId="{7B48B849-FD25-6547-BBF3-D20C9955D1F0}">
      <dgm:prSet/>
      <dgm:spPr/>
      <dgm:t>
        <a:bodyPr/>
        <a:lstStyle/>
        <a:p>
          <a:endParaRPr lang="en-US"/>
        </a:p>
      </dgm:t>
    </dgm:pt>
    <dgm:pt modelId="{F71FE4A8-2263-5843-8F49-26EE0D4DB62C}" type="pres">
      <dgm:prSet presAssocID="{FB284942-3430-884A-8D80-CD70AF4D2A7A}" presName="composite" presStyleCnt="0">
        <dgm:presLayoutVars>
          <dgm:chMax val="3"/>
          <dgm:animLvl val="lvl"/>
          <dgm:resizeHandles val="exact"/>
        </dgm:presLayoutVars>
      </dgm:prSet>
      <dgm:spPr/>
    </dgm:pt>
    <dgm:pt modelId="{54D0AFA6-C37F-D248-A218-AC5A0E340E38}" type="pres">
      <dgm:prSet presAssocID="{004B5F66-6E40-B74C-ABFC-A90A774098ED}" presName="gear1" presStyleLbl="node1" presStyleIdx="0" presStyleCnt="3" custLinFactNeighborX="-1490">
        <dgm:presLayoutVars>
          <dgm:chMax val="1"/>
          <dgm:bulletEnabled val="1"/>
        </dgm:presLayoutVars>
      </dgm:prSet>
      <dgm:spPr/>
    </dgm:pt>
    <dgm:pt modelId="{FEE152EA-50A2-8146-81DE-4C655BEC11B9}" type="pres">
      <dgm:prSet presAssocID="{004B5F66-6E40-B74C-ABFC-A90A774098ED}" presName="gear1srcNode" presStyleLbl="node1" presStyleIdx="0" presStyleCnt="3"/>
      <dgm:spPr/>
    </dgm:pt>
    <dgm:pt modelId="{EF2241A5-CADE-E44B-ABCE-C746F4C216D0}" type="pres">
      <dgm:prSet presAssocID="{004B5F66-6E40-B74C-ABFC-A90A774098ED}" presName="gear1dstNode" presStyleLbl="node1" presStyleIdx="0" presStyleCnt="3"/>
      <dgm:spPr/>
    </dgm:pt>
    <dgm:pt modelId="{ED85BBAF-8816-D146-8066-44297B21256B}" type="pres">
      <dgm:prSet presAssocID="{F3C4A855-EF85-E749-857D-2D4A3FFF8644}" presName="gear2" presStyleLbl="node1" presStyleIdx="1" presStyleCnt="3" custLinFactNeighborX="601" custLinFactNeighborY="-19">
        <dgm:presLayoutVars>
          <dgm:chMax val="1"/>
          <dgm:bulletEnabled val="1"/>
        </dgm:presLayoutVars>
      </dgm:prSet>
      <dgm:spPr/>
    </dgm:pt>
    <dgm:pt modelId="{9FC5CBFE-D20C-C240-9916-AA7784980A67}" type="pres">
      <dgm:prSet presAssocID="{F3C4A855-EF85-E749-857D-2D4A3FFF8644}" presName="gear2srcNode" presStyleLbl="node1" presStyleIdx="1" presStyleCnt="3"/>
      <dgm:spPr/>
    </dgm:pt>
    <dgm:pt modelId="{FE73B037-14FF-964E-B2F5-0225BF64BD55}" type="pres">
      <dgm:prSet presAssocID="{F3C4A855-EF85-E749-857D-2D4A3FFF8644}" presName="gear2dstNode" presStyleLbl="node1" presStyleIdx="1" presStyleCnt="3"/>
      <dgm:spPr/>
    </dgm:pt>
    <dgm:pt modelId="{825E9A25-9FE9-3E4D-B089-804CE1C74262}" type="pres">
      <dgm:prSet presAssocID="{EFFA3D43-4BAA-0B4D-8A3B-817D14C8FAFD}" presName="gear3" presStyleLbl="node1" presStyleIdx="2" presStyleCnt="3"/>
      <dgm:spPr/>
    </dgm:pt>
    <dgm:pt modelId="{E19F42D5-6CE2-7D4A-A7F4-5F551F5AA17C}" type="pres">
      <dgm:prSet presAssocID="{EFFA3D43-4BAA-0B4D-8A3B-817D14C8FAFD}" presName="gear3tx" presStyleLbl="node1" presStyleIdx="2" presStyleCnt="3">
        <dgm:presLayoutVars>
          <dgm:chMax val="1"/>
          <dgm:bulletEnabled val="1"/>
        </dgm:presLayoutVars>
      </dgm:prSet>
      <dgm:spPr/>
    </dgm:pt>
    <dgm:pt modelId="{433298AC-D015-4647-9D80-C06660E27FFD}" type="pres">
      <dgm:prSet presAssocID="{EFFA3D43-4BAA-0B4D-8A3B-817D14C8FAFD}" presName="gear3srcNode" presStyleLbl="node1" presStyleIdx="2" presStyleCnt="3"/>
      <dgm:spPr/>
    </dgm:pt>
    <dgm:pt modelId="{439100FC-312B-5A44-BB0C-C67C23554689}" type="pres">
      <dgm:prSet presAssocID="{EFFA3D43-4BAA-0B4D-8A3B-817D14C8FAFD}" presName="gear3dstNode" presStyleLbl="node1" presStyleIdx="2" presStyleCnt="3"/>
      <dgm:spPr/>
    </dgm:pt>
    <dgm:pt modelId="{D8A07FD9-F669-1949-AE90-E00A3E507B13}" type="pres">
      <dgm:prSet presAssocID="{CECF3585-1682-7741-89A4-62B8242AAE59}" presName="connector1" presStyleLbl="sibTrans2D1" presStyleIdx="0" presStyleCnt="3"/>
      <dgm:spPr/>
    </dgm:pt>
    <dgm:pt modelId="{2567AC20-0AAD-564D-870D-C83A5699782C}" type="pres">
      <dgm:prSet presAssocID="{D04C2AFD-D9B3-3C43-8E31-2E18F0DFE126}" presName="connector2" presStyleLbl="sibTrans2D1" presStyleIdx="1" presStyleCnt="3"/>
      <dgm:spPr/>
    </dgm:pt>
    <dgm:pt modelId="{54D65F1B-D15F-B34A-9202-36109FCBCD1D}" type="pres">
      <dgm:prSet presAssocID="{5B017EC2-978B-FB49-9764-8A684EF540F7}" presName="connector3" presStyleLbl="sibTrans2D1" presStyleIdx="2" presStyleCnt="3"/>
      <dgm:spPr/>
    </dgm:pt>
  </dgm:ptLst>
  <dgm:cxnLst>
    <dgm:cxn modelId="{7BA82D17-E39C-374C-ABD5-8F77C6A1BA8D}" srcId="{FB284942-3430-884A-8D80-CD70AF4D2A7A}" destId="{004B5F66-6E40-B74C-ABFC-A90A774098ED}" srcOrd="0" destOrd="0" parTransId="{716788ED-8858-204B-8DAF-55516BF0929B}" sibTransId="{CECF3585-1682-7741-89A4-62B8242AAE59}"/>
    <dgm:cxn modelId="{5B35D51A-25A1-964C-9551-F7F96C3CC9AC}" type="presOf" srcId="{CECF3585-1682-7741-89A4-62B8242AAE59}" destId="{D8A07FD9-F669-1949-AE90-E00A3E507B13}" srcOrd="0" destOrd="0" presId="urn:microsoft.com/office/officeart/2005/8/layout/gear1"/>
    <dgm:cxn modelId="{49CE7B21-F0E8-0244-9A7F-D3047CF63320}" srcId="{FB284942-3430-884A-8D80-CD70AF4D2A7A}" destId="{EFFA3D43-4BAA-0B4D-8A3B-817D14C8FAFD}" srcOrd="2" destOrd="0" parTransId="{ACD6541D-F406-A341-8DB9-6DDC6BFB5848}" sibTransId="{5B017EC2-978B-FB49-9764-8A684EF540F7}"/>
    <dgm:cxn modelId="{6F5BCE2E-06E2-1049-9C78-1C7866D7AA5C}" type="presOf" srcId="{004B5F66-6E40-B74C-ABFC-A90A774098ED}" destId="{FEE152EA-50A2-8146-81DE-4C655BEC11B9}" srcOrd="1" destOrd="0" presId="urn:microsoft.com/office/officeart/2005/8/layout/gear1"/>
    <dgm:cxn modelId="{00DD945F-C3FF-A941-A980-72C0556BF230}" type="presOf" srcId="{F3C4A855-EF85-E749-857D-2D4A3FFF8644}" destId="{FE73B037-14FF-964E-B2F5-0225BF64BD55}" srcOrd="2" destOrd="0" presId="urn:microsoft.com/office/officeart/2005/8/layout/gear1"/>
    <dgm:cxn modelId="{A525C842-A564-DB4A-98C4-0930776079B0}" type="presOf" srcId="{EFFA3D43-4BAA-0B4D-8A3B-817D14C8FAFD}" destId="{E19F42D5-6CE2-7D4A-A7F4-5F551F5AA17C}" srcOrd="1" destOrd="0" presId="urn:microsoft.com/office/officeart/2005/8/layout/gear1"/>
    <dgm:cxn modelId="{6DC44249-A6C9-7C42-97A6-837D93ED926F}" type="presOf" srcId="{EFFA3D43-4BAA-0B4D-8A3B-817D14C8FAFD}" destId="{439100FC-312B-5A44-BB0C-C67C23554689}" srcOrd="3" destOrd="0" presId="urn:microsoft.com/office/officeart/2005/8/layout/gear1"/>
    <dgm:cxn modelId="{7B48B849-FD25-6547-BBF3-D20C9955D1F0}" srcId="{FB284942-3430-884A-8D80-CD70AF4D2A7A}" destId="{257894CC-E291-5E43-ACDB-C716000982E3}" srcOrd="3" destOrd="0" parTransId="{11340BEF-14BB-CC4B-966E-2321D1005673}" sibTransId="{E4D17700-0F7F-7B48-BBCD-52C89540159B}"/>
    <dgm:cxn modelId="{3381307C-27F4-6945-BCD0-111E1EE6DFFB}" type="presOf" srcId="{F3C4A855-EF85-E749-857D-2D4A3FFF8644}" destId="{ED85BBAF-8816-D146-8066-44297B21256B}" srcOrd="0" destOrd="0" presId="urn:microsoft.com/office/officeart/2005/8/layout/gear1"/>
    <dgm:cxn modelId="{66590C86-D3A8-F447-B571-4D89B8DC6DD4}" type="presOf" srcId="{004B5F66-6E40-B74C-ABFC-A90A774098ED}" destId="{54D0AFA6-C37F-D248-A218-AC5A0E340E38}" srcOrd="0" destOrd="0" presId="urn:microsoft.com/office/officeart/2005/8/layout/gear1"/>
    <dgm:cxn modelId="{F02EB9A6-7B23-D746-9115-1967C3809F51}" type="presOf" srcId="{EFFA3D43-4BAA-0B4D-8A3B-817D14C8FAFD}" destId="{433298AC-D015-4647-9D80-C06660E27FFD}" srcOrd="2" destOrd="0" presId="urn:microsoft.com/office/officeart/2005/8/layout/gear1"/>
    <dgm:cxn modelId="{609AE6AC-D06F-7140-B2DE-4EB8FE8BD365}" type="presOf" srcId="{D04C2AFD-D9B3-3C43-8E31-2E18F0DFE126}" destId="{2567AC20-0AAD-564D-870D-C83A5699782C}" srcOrd="0" destOrd="0" presId="urn:microsoft.com/office/officeart/2005/8/layout/gear1"/>
    <dgm:cxn modelId="{BF6EB3B2-79DC-4042-AE9C-5E30D1B8C989}" type="presOf" srcId="{5B017EC2-978B-FB49-9764-8A684EF540F7}" destId="{54D65F1B-D15F-B34A-9202-36109FCBCD1D}" srcOrd="0" destOrd="0" presId="urn:microsoft.com/office/officeart/2005/8/layout/gear1"/>
    <dgm:cxn modelId="{97EB26B3-B1D6-324C-AA4F-8369160769AB}" type="presOf" srcId="{FB284942-3430-884A-8D80-CD70AF4D2A7A}" destId="{F71FE4A8-2263-5843-8F49-26EE0D4DB62C}" srcOrd="0" destOrd="0" presId="urn:microsoft.com/office/officeart/2005/8/layout/gear1"/>
    <dgm:cxn modelId="{1AB18CCA-474A-9744-B2B9-8F57237C30D2}" type="presOf" srcId="{EFFA3D43-4BAA-0B4D-8A3B-817D14C8FAFD}" destId="{825E9A25-9FE9-3E4D-B089-804CE1C74262}" srcOrd="0" destOrd="0" presId="urn:microsoft.com/office/officeart/2005/8/layout/gear1"/>
    <dgm:cxn modelId="{254835CD-494C-0D47-BC7A-FE36304D74D3}" type="presOf" srcId="{F3C4A855-EF85-E749-857D-2D4A3FFF8644}" destId="{9FC5CBFE-D20C-C240-9916-AA7784980A67}" srcOrd="1" destOrd="0" presId="urn:microsoft.com/office/officeart/2005/8/layout/gear1"/>
    <dgm:cxn modelId="{29DCBBD8-7C7B-5840-AF04-F389C84F78F1}" srcId="{FB284942-3430-884A-8D80-CD70AF4D2A7A}" destId="{F3C4A855-EF85-E749-857D-2D4A3FFF8644}" srcOrd="1" destOrd="0" parTransId="{C9C1FDA4-E178-B541-A597-5B1D7ECE594E}" sibTransId="{D04C2AFD-D9B3-3C43-8E31-2E18F0DFE126}"/>
    <dgm:cxn modelId="{552714F0-C733-D949-AB0E-3F814FB4EC64}" type="presOf" srcId="{004B5F66-6E40-B74C-ABFC-A90A774098ED}" destId="{EF2241A5-CADE-E44B-ABCE-C746F4C216D0}" srcOrd="2" destOrd="0" presId="urn:microsoft.com/office/officeart/2005/8/layout/gear1"/>
    <dgm:cxn modelId="{2223AA7F-6648-AE44-A807-7588D5DF3A55}" type="presParOf" srcId="{F71FE4A8-2263-5843-8F49-26EE0D4DB62C}" destId="{54D0AFA6-C37F-D248-A218-AC5A0E340E38}" srcOrd="0" destOrd="0" presId="urn:microsoft.com/office/officeart/2005/8/layout/gear1"/>
    <dgm:cxn modelId="{3BC31446-467E-1644-9DDD-91D637332E5D}" type="presParOf" srcId="{F71FE4A8-2263-5843-8F49-26EE0D4DB62C}" destId="{FEE152EA-50A2-8146-81DE-4C655BEC11B9}" srcOrd="1" destOrd="0" presId="urn:microsoft.com/office/officeart/2005/8/layout/gear1"/>
    <dgm:cxn modelId="{07A8D83E-BDA7-CF46-8910-3A9A9CFDE8AE}" type="presParOf" srcId="{F71FE4A8-2263-5843-8F49-26EE0D4DB62C}" destId="{EF2241A5-CADE-E44B-ABCE-C746F4C216D0}" srcOrd="2" destOrd="0" presId="urn:microsoft.com/office/officeart/2005/8/layout/gear1"/>
    <dgm:cxn modelId="{61FE70BF-F0CD-BC48-A5A3-98A614B45159}" type="presParOf" srcId="{F71FE4A8-2263-5843-8F49-26EE0D4DB62C}" destId="{ED85BBAF-8816-D146-8066-44297B21256B}" srcOrd="3" destOrd="0" presId="urn:microsoft.com/office/officeart/2005/8/layout/gear1"/>
    <dgm:cxn modelId="{CB23671C-9276-8E49-8F7A-8CC2AD7ADB76}" type="presParOf" srcId="{F71FE4A8-2263-5843-8F49-26EE0D4DB62C}" destId="{9FC5CBFE-D20C-C240-9916-AA7784980A67}" srcOrd="4" destOrd="0" presId="urn:microsoft.com/office/officeart/2005/8/layout/gear1"/>
    <dgm:cxn modelId="{B3C2890E-2514-9842-80D7-F625D7DD4683}" type="presParOf" srcId="{F71FE4A8-2263-5843-8F49-26EE0D4DB62C}" destId="{FE73B037-14FF-964E-B2F5-0225BF64BD55}" srcOrd="5" destOrd="0" presId="urn:microsoft.com/office/officeart/2005/8/layout/gear1"/>
    <dgm:cxn modelId="{9FC62A68-6584-9540-896C-E82973A37835}" type="presParOf" srcId="{F71FE4A8-2263-5843-8F49-26EE0D4DB62C}" destId="{825E9A25-9FE9-3E4D-B089-804CE1C74262}" srcOrd="6" destOrd="0" presId="urn:microsoft.com/office/officeart/2005/8/layout/gear1"/>
    <dgm:cxn modelId="{CDE4EC33-63BD-B34E-A1D0-E533E1867E5A}" type="presParOf" srcId="{F71FE4A8-2263-5843-8F49-26EE0D4DB62C}" destId="{E19F42D5-6CE2-7D4A-A7F4-5F551F5AA17C}" srcOrd="7" destOrd="0" presId="urn:microsoft.com/office/officeart/2005/8/layout/gear1"/>
    <dgm:cxn modelId="{36FDF733-3134-C443-AAA8-56A3998E557F}" type="presParOf" srcId="{F71FE4A8-2263-5843-8F49-26EE0D4DB62C}" destId="{433298AC-D015-4647-9D80-C06660E27FFD}" srcOrd="8" destOrd="0" presId="urn:microsoft.com/office/officeart/2005/8/layout/gear1"/>
    <dgm:cxn modelId="{B068AEC1-00CB-5E4D-8C44-E33DC3A93E6F}" type="presParOf" srcId="{F71FE4A8-2263-5843-8F49-26EE0D4DB62C}" destId="{439100FC-312B-5A44-BB0C-C67C23554689}" srcOrd="9" destOrd="0" presId="urn:microsoft.com/office/officeart/2005/8/layout/gear1"/>
    <dgm:cxn modelId="{57B0F2DD-9F3B-4647-99D9-B804852248D0}" type="presParOf" srcId="{F71FE4A8-2263-5843-8F49-26EE0D4DB62C}" destId="{D8A07FD9-F669-1949-AE90-E00A3E507B13}" srcOrd="10" destOrd="0" presId="urn:microsoft.com/office/officeart/2005/8/layout/gear1"/>
    <dgm:cxn modelId="{48E95D28-BD88-214F-B2D9-C9AC48B60BA1}" type="presParOf" srcId="{F71FE4A8-2263-5843-8F49-26EE0D4DB62C}" destId="{2567AC20-0AAD-564D-870D-C83A5699782C}" srcOrd="11" destOrd="0" presId="urn:microsoft.com/office/officeart/2005/8/layout/gear1"/>
    <dgm:cxn modelId="{F0A4259C-F074-DB47-8EA8-7A70F3836116}" type="presParOf" srcId="{F71FE4A8-2263-5843-8F49-26EE0D4DB62C}" destId="{54D65F1B-D15F-B34A-9202-36109FCBCD1D}" srcOrd="12" destOrd="0" presId="urn:microsoft.com/office/officeart/2005/8/layout/gear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D898466-71CE-344F-9AAF-11E577C69B01}" type="doc">
      <dgm:prSet loTypeId="urn:microsoft.com/office/officeart/2005/8/layout/chevron1" loCatId="" qsTypeId="urn:microsoft.com/office/officeart/2005/8/quickstyle/simple4" qsCatId="simple" csTypeId="urn:microsoft.com/office/officeart/2005/8/colors/accent1_2" csCatId="accent1" phldr="1"/>
      <dgm:spPr/>
    </dgm:pt>
    <dgm:pt modelId="{343A4311-027D-8C43-8AF9-336516E631C9}">
      <dgm:prSet phldrT="[Text]" custT="1"/>
      <dgm:spPr>
        <a:solidFill>
          <a:srgbClr val="BC4D23"/>
        </a:solidFill>
      </dgm:spPr>
      <dgm:t>
        <a:bodyPr/>
        <a:lstStyle/>
        <a:p>
          <a:r>
            <a:rPr lang="en-US" sz="2000" b="1" dirty="0"/>
            <a:t>Segregationists</a:t>
          </a:r>
          <a:endParaRPr lang="en-US" sz="2200" b="1" dirty="0"/>
        </a:p>
      </dgm:t>
    </dgm:pt>
    <dgm:pt modelId="{D1C1FD4F-B8AD-4F40-9439-8A0FD1DF91E5}" type="parTrans" cxnId="{45B9D04E-CEF9-874C-B57C-52A17D863C51}">
      <dgm:prSet/>
      <dgm:spPr/>
      <dgm:t>
        <a:bodyPr/>
        <a:lstStyle/>
        <a:p>
          <a:endParaRPr lang="en-US"/>
        </a:p>
      </dgm:t>
    </dgm:pt>
    <dgm:pt modelId="{27BD3CB7-5B09-994F-BF40-3CEC3E468016}" type="sibTrans" cxnId="{45B9D04E-CEF9-874C-B57C-52A17D863C51}">
      <dgm:prSet/>
      <dgm:spPr/>
      <dgm:t>
        <a:bodyPr/>
        <a:lstStyle/>
        <a:p>
          <a:endParaRPr lang="en-US"/>
        </a:p>
      </dgm:t>
    </dgm:pt>
    <dgm:pt modelId="{F1C139E9-2D36-2F4F-A7FD-68A991B1519B}">
      <dgm:prSet phldrT="[Text]"/>
      <dgm:spPr>
        <a:solidFill>
          <a:srgbClr val="E09C46"/>
        </a:solidFill>
      </dgm:spPr>
      <dgm:t>
        <a:bodyPr/>
        <a:lstStyle/>
        <a:p>
          <a:r>
            <a:rPr lang="en-US" b="1" dirty="0"/>
            <a:t>Assimilationists</a:t>
          </a:r>
        </a:p>
      </dgm:t>
    </dgm:pt>
    <dgm:pt modelId="{71C5DD36-24B9-B845-9F8C-B66BEAEFDCBC}" type="parTrans" cxnId="{04632596-46CB-6142-9506-7277309486A5}">
      <dgm:prSet/>
      <dgm:spPr/>
      <dgm:t>
        <a:bodyPr/>
        <a:lstStyle/>
        <a:p>
          <a:endParaRPr lang="en-US"/>
        </a:p>
      </dgm:t>
    </dgm:pt>
    <dgm:pt modelId="{2991D884-9EA3-D943-8772-45DD1518CD50}" type="sibTrans" cxnId="{04632596-46CB-6142-9506-7277309486A5}">
      <dgm:prSet/>
      <dgm:spPr/>
      <dgm:t>
        <a:bodyPr/>
        <a:lstStyle/>
        <a:p>
          <a:endParaRPr lang="en-US"/>
        </a:p>
      </dgm:t>
    </dgm:pt>
    <dgm:pt modelId="{FA7950F2-61C8-E24C-BE05-5916BA17540F}">
      <dgm:prSet phldrT="[Text]"/>
      <dgm:spPr>
        <a:solidFill>
          <a:srgbClr val="43518F"/>
        </a:solidFill>
      </dgm:spPr>
      <dgm:t>
        <a:bodyPr/>
        <a:lstStyle/>
        <a:p>
          <a:r>
            <a:rPr lang="en-US" b="1" dirty="0"/>
            <a:t>Anti-Racists</a:t>
          </a:r>
        </a:p>
      </dgm:t>
    </dgm:pt>
    <dgm:pt modelId="{9313CBC9-1937-A049-85FC-D7C66F52EA87}" type="parTrans" cxnId="{86E0FE34-9998-7B4F-BB0C-472130CA3485}">
      <dgm:prSet/>
      <dgm:spPr/>
      <dgm:t>
        <a:bodyPr/>
        <a:lstStyle/>
        <a:p>
          <a:endParaRPr lang="en-US"/>
        </a:p>
      </dgm:t>
    </dgm:pt>
    <dgm:pt modelId="{FA2965F5-AA4D-F146-8ADF-5391C86925B8}" type="sibTrans" cxnId="{86E0FE34-9998-7B4F-BB0C-472130CA3485}">
      <dgm:prSet/>
      <dgm:spPr/>
      <dgm:t>
        <a:bodyPr/>
        <a:lstStyle/>
        <a:p>
          <a:endParaRPr lang="en-US"/>
        </a:p>
      </dgm:t>
    </dgm:pt>
    <dgm:pt modelId="{B8AE8EBB-28B7-8B41-B105-B7442E788440}" type="pres">
      <dgm:prSet presAssocID="{3D898466-71CE-344F-9AAF-11E577C69B01}" presName="Name0" presStyleCnt="0">
        <dgm:presLayoutVars>
          <dgm:dir/>
          <dgm:animLvl val="lvl"/>
          <dgm:resizeHandles val="exact"/>
        </dgm:presLayoutVars>
      </dgm:prSet>
      <dgm:spPr/>
    </dgm:pt>
    <dgm:pt modelId="{42681EC2-5A3E-5F46-8A9F-6F3200832321}" type="pres">
      <dgm:prSet presAssocID="{343A4311-027D-8C43-8AF9-336516E631C9}" presName="parTxOnly" presStyleLbl="node1" presStyleIdx="0" presStyleCnt="3">
        <dgm:presLayoutVars>
          <dgm:chMax val="0"/>
          <dgm:chPref val="0"/>
          <dgm:bulletEnabled val="1"/>
        </dgm:presLayoutVars>
      </dgm:prSet>
      <dgm:spPr/>
    </dgm:pt>
    <dgm:pt modelId="{9ADAEF00-75C5-6341-ABA7-B5B6236E1C7F}" type="pres">
      <dgm:prSet presAssocID="{27BD3CB7-5B09-994F-BF40-3CEC3E468016}" presName="parTxOnlySpace" presStyleCnt="0"/>
      <dgm:spPr/>
    </dgm:pt>
    <dgm:pt modelId="{5AABAABC-9327-884B-A030-64A8ADC91DDA}" type="pres">
      <dgm:prSet presAssocID="{F1C139E9-2D36-2F4F-A7FD-68A991B1519B}" presName="parTxOnly" presStyleLbl="node1" presStyleIdx="1" presStyleCnt="3">
        <dgm:presLayoutVars>
          <dgm:chMax val="0"/>
          <dgm:chPref val="0"/>
          <dgm:bulletEnabled val="1"/>
        </dgm:presLayoutVars>
      </dgm:prSet>
      <dgm:spPr/>
    </dgm:pt>
    <dgm:pt modelId="{B5BA6DF5-636F-0746-B67F-2DA68F0D355D}" type="pres">
      <dgm:prSet presAssocID="{2991D884-9EA3-D943-8772-45DD1518CD50}" presName="parTxOnlySpace" presStyleCnt="0"/>
      <dgm:spPr/>
    </dgm:pt>
    <dgm:pt modelId="{8E454637-413A-0642-87AC-1B267DBA3DFC}" type="pres">
      <dgm:prSet presAssocID="{FA7950F2-61C8-E24C-BE05-5916BA17540F}" presName="parTxOnly" presStyleLbl="node1" presStyleIdx="2" presStyleCnt="3">
        <dgm:presLayoutVars>
          <dgm:chMax val="0"/>
          <dgm:chPref val="0"/>
          <dgm:bulletEnabled val="1"/>
        </dgm:presLayoutVars>
      </dgm:prSet>
      <dgm:spPr/>
    </dgm:pt>
  </dgm:ptLst>
  <dgm:cxnLst>
    <dgm:cxn modelId="{0AE79203-5F42-864D-8656-69E6F787A3EA}" type="presOf" srcId="{3D898466-71CE-344F-9AAF-11E577C69B01}" destId="{B8AE8EBB-28B7-8B41-B105-B7442E788440}" srcOrd="0" destOrd="0" presId="urn:microsoft.com/office/officeart/2005/8/layout/chevron1"/>
    <dgm:cxn modelId="{86E0FE34-9998-7B4F-BB0C-472130CA3485}" srcId="{3D898466-71CE-344F-9AAF-11E577C69B01}" destId="{FA7950F2-61C8-E24C-BE05-5916BA17540F}" srcOrd="2" destOrd="0" parTransId="{9313CBC9-1937-A049-85FC-D7C66F52EA87}" sibTransId="{FA2965F5-AA4D-F146-8ADF-5391C86925B8}"/>
    <dgm:cxn modelId="{D727684C-3EE3-9844-87C4-BA04302431DA}" type="presOf" srcId="{F1C139E9-2D36-2F4F-A7FD-68A991B1519B}" destId="{5AABAABC-9327-884B-A030-64A8ADC91DDA}" srcOrd="0" destOrd="0" presId="urn:microsoft.com/office/officeart/2005/8/layout/chevron1"/>
    <dgm:cxn modelId="{45B9D04E-CEF9-874C-B57C-52A17D863C51}" srcId="{3D898466-71CE-344F-9AAF-11E577C69B01}" destId="{343A4311-027D-8C43-8AF9-336516E631C9}" srcOrd="0" destOrd="0" parTransId="{D1C1FD4F-B8AD-4F40-9439-8A0FD1DF91E5}" sibTransId="{27BD3CB7-5B09-994F-BF40-3CEC3E468016}"/>
    <dgm:cxn modelId="{04632596-46CB-6142-9506-7277309486A5}" srcId="{3D898466-71CE-344F-9AAF-11E577C69B01}" destId="{F1C139E9-2D36-2F4F-A7FD-68A991B1519B}" srcOrd="1" destOrd="0" parTransId="{71C5DD36-24B9-B845-9F8C-B66BEAEFDCBC}" sibTransId="{2991D884-9EA3-D943-8772-45DD1518CD50}"/>
    <dgm:cxn modelId="{F4E8A5A5-B97D-D74D-B645-6C9FFB79763A}" type="presOf" srcId="{343A4311-027D-8C43-8AF9-336516E631C9}" destId="{42681EC2-5A3E-5F46-8A9F-6F3200832321}" srcOrd="0" destOrd="0" presId="urn:microsoft.com/office/officeart/2005/8/layout/chevron1"/>
    <dgm:cxn modelId="{56A398AE-EB2D-4C4A-9E1B-AA3D0AC336C2}" type="presOf" srcId="{FA7950F2-61C8-E24C-BE05-5916BA17540F}" destId="{8E454637-413A-0642-87AC-1B267DBA3DFC}" srcOrd="0" destOrd="0" presId="urn:microsoft.com/office/officeart/2005/8/layout/chevron1"/>
    <dgm:cxn modelId="{31733441-7DFB-2B47-8787-BC3B4D96D6F9}" type="presParOf" srcId="{B8AE8EBB-28B7-8B41-B105-B7442E788440}" destId="{42681EC2-5A3E-5F46-8A9F-6F3200832321}" srcOrd="0" destOrd="0" presId="urn:microsoft.com/office/officeart/2005/8/layout/chevron1"/>
    <dgm:cxn modelId="{63A272D1-2EF9-814F-AD21-8D408242F68C}" type="presParOf" srcId="{B8AE8EBB-28B7-8B41-B105-B7442E788440}" destId="{9ADAEF00-75C5-6341-ABA7-B5B6236E1C7F}" srcOrd="1" destOrd="0" presId="urn:microsoft.com/office/officeart/2005/8/layout/chevron1"/>
    <dgm:cxn modelId="{1AF17377-8A1A-1D4F-BF1E-2B7DA6685E87}" type="presParOf" srcId="{B8AE8EBB-28B7-8B41-B105-B7442E788440}" destId="{5AABAABC-9327-884B-A030-64A8ADC91DDA}" srcOrd="2" destOrd="0" presId="urn:microsoft.com/office/officeart/2005/8/layout/chevron1"/>
    <dgm:cxn modelId="{3A41A9B1-8F5D-4646-A6DE-6E87D3E8E31A}" type="presParOf" srcId="{B8AE8EBB-28B7-8B41-B105-B7442E788440}" destId="{B5BA6DF5-636F-0746-B67F-2DA68F0D355D}" srcOrd="3" destOrd="0" presId="urn:microsoft.com/office/officeart/2005/8/layout/chevron1"/>
    <dgm:cxn modelId="{9F276C7F-4212-9A4E-B870-53B3E1F2307D}" type="presParOf" srcId="{B8AE8EBB-28B7-8B41-B105-B7442E788440}" destId="{8E454637-413A-0642-87AC-1B267DBA3DFC}"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D0AFA6-C37F-D248-A218-AC5A0E340E38}">
      <dsp:nvSpPr>
        <dsp:cNvPr id="0" name=""/>
        <dsp:cNvSpPr/>
      </dsp:nvSpPr>
      <dsp:spPr>
        <a:xfrm>
          <a:off x="3424831" y="2547419"/>
          <a:ext cx="3113512" cy="3113512"/>
        </a:xfrm>
        <a:prstGeom prst="gear9">
          <a:avLst/>
        </a:prstGeom>
        <a:solidFill>
          <a:srgbClr val="BC4D2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b="1" kern="1200" dirty="0"/>
            <a:t>Institutional</a:t>
          </a:r>
        </a:p>
      </dsp:txBody>
      <dsp:txXfrm>
        <a:off x="4050785" y="3276744"/>
        <a:ext cx="1861604" cy="1600410"/>
      </dsp:txXfrm>
    </dsp:sp>
    <dsp:sp modelId="{ED85BBAF-8816-D146-8066-44297B21256B}">
      <dsp:nvSpPr>
        <dsp:cNvPr id="0" name=""/>
        <dsp:cNvSpPr/>
      </dsp:nvSpPr>
      <dsp:spPr>
        <a:xfrm>
          <a:off x="1673333" y="1811068"/>
          <a:ext cx="2264372" cy="2264372"/>
        </a:xfrm>
        <a:prstGeom prst="gear6">
          <a:avLst/>
        </a:prstGeom>
        <a:solidFill>
          <a:srgbClr val="5E6FB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dirty="0"/>
            <a:t>Personally Mediated</a:t>
          </a:r>
        </a:p>
      </dsp:txBody>
      <dsp:txXfrm>
        <a:off x="2243395" y="2384576"/>
        <a:ext cx="1124248" cy="1117356"/>
      </dsp:txXfrm>
    </dsp:sp>
    <dsp:sp modelId="{825E9A25-9FE9-3E4D-B089-804CE1C74262}">
      <dsp:nvSpPr>
        <dsp:cNvPr id="0" name=""/>
        <dsp:cNvSpPr/>
      </dsp:nvSpPr>
      <dsp:spPr>
        <a:xfrm rot="20700000">
          <a:off x="2928004" y="249312"/>
          <a:ext cx="2218623" cy="2218623"/>
        </a:xfrm>
        <a:prstGeom prst="gear6">
          <a:avLst/>
        </a:prstGeom>
        <a:solidFill>
          <a:srgbClr val="E09C4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dirty="0"/>
            <a:t>Internalized</a:t>
          </a:r>
          <a:endParaRPr lang="en-US" sz="1200" b="1" kern="1200" dirty="0"/>
        </a:p>
      </dsp:txBody>
      <dsp:txXfrm rot="-20700000">
        <a:off x="3414613" y="735921"/>
        <a:ext cx="1245405" cy="1245405"/>
      </dsp:txXfrm>
    </dsp:sp>
    <dsp:sp modelId="{D8A07FD9-F669-1949-AE90-E00A3E507B13}">
      <dsp:nvSpPr>
        <dsp:cNvPr id="0" name=""/>
        <dsp:cNvSpPr/>
      </dsp:nvSpPr>
      <dsp:spPr>
        <a:xfrm>
          <a:off x="3248242" y="2068193"/>
          <a:ext cx="3985296" cy="3985296"/>
        </a:xfrm>
        <a:prstGeom prst="circularArrow">
          <a:avLst>
            <a:gd name="adj1" fmla="val 4687"/>
            <a:gd name="adj2" fmla="val 299029"/>
            <a:gd name="adj3" fmla="val 2542791"/>
            <a:gd name="adj4" fmla="val 15805067"/>
            <a:gd name="adj5" fmla="val 5469"/>
          </a:avLst>
        </a:prstGeom>
        <a:solidFill>
          <a:srgbClr val="B03917"/>
        </a:solidFill>
        <a:ln>
          <a:noFill/>
        </a:ln>
        <a:effectLst/>
      </dsp:spPr>
      <dsp:style>
        <a:lnRef idx="0">
          <a:scrgbClr r="0" g="0" b="0"/>
        </a:lnRef>
        <a:fillRef idx="1">
          <a:scrgbClr r="0" g="0" b="0"/>
        </a:fillRef>
        <a:effectRef idx="0">
          <a:scrgbClr r="0" g="0" b="0"/>
        </a:effectRef>
        <a:fontRef idx="minor">
          <a:schemeClr val="lt1"/>
        </a:fontRef>
      </dsp:style>
    </dsp:sp>
    <dsp:sp modelId="{2567AC20-0AAD-564D-870D-C83A5699782C}">
      <dsp:nvSpPr>
        <dsp:cNvPr id="0" name=""/>
        <dsp:cNvSpPr/>
      </dsp:nvSpPr>
      <dsp:spPr>
        <a:xfrm>
          <a:off x="1258708" y="1304184"/>
          <a:ext cx="2895566" cy="2895566"/>
        </a:xfrm>
        <a:prstGeom prst="leftCircularArrow">
          <a:avLst>
            <a:gd name="adj1" fmla="val 6452"/>
            <a:gd name="adj2" fmla="val 429999"/>
            <a:gd name="adj3" fmla="val 10489124"/>
            <a:gd name="adj4" fmla="val 14837806"/>
            <a:gd name="adj5" fmla="val 7527"/>
          </a:avLst>
        </a:prstGeom>
        <a:solidFill>
          <a:srgbClr val="FF6227"/>
        </a:solidFill>
        <a:ln>
          <a:noFill/>
        </a:ln>
        <a:effectLst/>
      </dsp:spPr>
      <dsp:style>
        <a:lnRef idx="0">
          <a:scrgbClr r="0" g="0" b="0"/>
        </a:lnRef>
        <a:fillRef idx="1">
          <a:scrgbClr r="0" g="0" b="0"/>
        </a:fillRef>
        <a:effectRef idx="0">
          <a:scrgbClr r="0" g="0" b="0"/>
        </a:effectRef>
        <a:fontRef idx="minor">
          <a:schemeClr val="lt1"/>
        </a:fontRef>
      </dsp:style>
    </dsp:sp>
    <dsp:sp modelId="{54D65F1B-D15F-B34A-9202-36109FCBCD1D}">
      <dsp:nvSpPr>
        <dsp:cNvPr id="0" name=""/>
        <dsp:cNvSpPr/>
      </dsp:nvSpPr>
      <dsp:spPr>
        <a:xfrm>
          <a:off x="2414814" y="-242943"/>
          <a:ext cx="3122003" cy="3122003"/>
        </a:xfrm>
        <a:prstGeom prst="circularArrow">
          <a:avLst>
            <a:gd name="adj1" fmla="val 5984"/>
            <a:gd name="adj2" fmla="val 394124"/>
            <a:gd name="adj3" fmla="val 13313824"/>
            <a:gd name="adj4" fmla="val 10508221"/>
            <a:gd name="adj5" fmla="val 6981"/>
          </a:avLst>
        </a:prstGeom>
        <a:solidFill>
          <a:schemeClr val="accent4">
            <a:shade val="90000"/>
            <a:hueOff val="-176373"/>
            <a:satOff val="-4228"/>
            <a:lumOff val="22381"/>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681EC2-5A3E-5F46-8A9F-6F3200832321}">
      <dsp:nvSpPr>
        <dsp:cNvPr id="0" name=""/>
        <dsp:cNvSpPr/>
      </dsp:nvSpPr>
      <dsp:spPr>
        <a:xfrm>
          <a:off x="2411" y="1675497"/>
          <a:ext cx="2937420" cy="1174968"/>
        </a:xfrm>
        <a:prstGeom prst="chevron">
          <a:avLst/>
        </a:prstGeom>
        <a:solidFill>
          <a:srgbClr val="BC4D23"/>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b="1" kern="1200" dirty="0"/>
            <a:t>Segregationists</a:t>
          </a:r>
          <a:endParaRPr lang="en-US" sz="2200" b="1" kern="1200" dirty="0"/>
        </a:p>
      </dsp:txBody>
      <dsp:txXfrm>
        <a:off x="589895" y="1675497"/>
        <a:ext cx="1762452" cy="1174968"/>
      </dsp:txXfrm>
    </dsp:sp>
    <dsp:sp modelId="{5AABAABC-9327-884B-A030-64A8ADC91DDA}">
      <dsp:nvSpPr>
        <dsp:cNvPr id="0" name=""/>
        <dsp:cNvSpPr/>
      </dsp:nvSpPr>
      <dsp:spPr>
        <a:xfrm>
          <a:off x="2646089" y="1675497"/>
          <a:ext cx="2937420" cy="1174968"/>
        </a:xfrm>
        <a:prstGeom prst="chevron">
          <a:avLst/>
        </a:prstGeom>
        <a:solidFill>
          <a:srgbClr val="E09C4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b="1" kern="1200" dirty="0"/>
            <a:t>Assimilationists</a:t>
          </a:r>
        </a:p>
      </dsp:txBody>
      <dsp:txXfrm>
        <a:off x="3233573" y="1675497"/>
        <a:ext cx="1762452" cy="1174968"/>
      </dsp:txXfrm>
    </dsp:sp>
    <dsp:sp modelId="{8E454637-413A-0642-87AC-1B267DBA3DFC}">
      <dsp:nvSpPr>
        <dsp:cNvPr id="0" name=""/>
        <dsp:cNvSpPr/>
      </dsp:nvSpPr>
      <dsp:spPr>
        <a:xfrm>
          <a:off x="5289768" y="1675497"/>
          <a:ext cx="2937420" cy="1174968"/>
        </a:xfrm>
        <a:prstGeom prst="chevron">
          <a:avLst/>
        </a:prstGeom>
        <a:solidFill>
          <a:srgbClr val="43518F"/>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b="1" kern="1200" dirty="0"/>
            <a:t>Anti-Racists</a:t>
          </a:r>
        </a:p>
      </dsp:txBody>
      <dsp:txXfrm>
        <a:off x="5877252" y="1675497"/>
        <a:ext cx="1762452" cy="1174968"/>
      </dsp:txXfrm>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jpeg>
</file>

<file path=ppt/media/image12.jpeg>
</file>

<file path=ppt/media/image13.jpeg>
</file>

<file path=ppt/media/image14.png>
</file>

<file path=ppt/media/image15.jpeg>
</file>

<file path=ppt/media/image16.jpg>
</file>

<file path=ppt/media/image17.jpg>
</file>

<file path=ppt/media/image4.pn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794CA2-4710-FB46-81F3-2C736DFA36F3}" type="datetimeFigureOut">
              <a:rPr lang="en-US" smtClean="0"/>
              <a:pPr/>
              <a:t>4/10/2018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6A47B93-1BAB-794E-8B32-9673FB517D5D}" type="slidenum">
              <a:rPr lang="en-US" smtClean="0"/>
              <a:pPr/>
              <a:t>‹#›</a:t>
            </a:fld>
            <a:endParaRPr lang="en-US"/>
          </a:p>
        </p:txBody>
      </p:sp>
    </p:spTree>
    <p:extLst>
      <p:ext uri="{BB962C8B-B14F-4D97-AF65-F5344CB8AC3E}">
        <p14:creationId xmlns:p14="http://schemas.microsoft.com/office/powerpoint/2010/main" val="176455225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1</a:t>
            </a:fld>
            <a:endParaRPr lang="en-US"/>
          </a:p>
        </p:txBody>
      </p:sp>
    </p:spTree>
    <p:extLst>
      <p:ext uri="{BB962C8B-B14F-4D97-AF65-F5344CB8AC3E}">
        <p14:creationId xmlns:p14="http://schemas.microsoft.com/office/powerpoint/2010/main" val="42925240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“Racially discriminatory policies have usually sprung from economic, political, and cultural self-interests, self-interests that are constantly changing. Politicians seeking higher office have primarily created and defended discriminatory policies out of political self-interest—not racist ideas. Capitalists seeking to increase profit margins have primarily created and defended discriminatory policies out of economic self-interest—not racist ideas. Cultural professionals, including theologians, artists, scholars, and journalists, were seeking to advance their careers or cultures and have primarily created and defended discriminatory policies out of professional self-interest—not racist ideas.” </a:t>
            </a:r>
          </a:p>
          <a:p>
            <a:r>
              <a:rPr lang="en-US" baseline="0" dirty="0"/>
              <a:t>― </a:t>
            </a:r>
            <a:r>
              <a:rPr lang="en-US" baseline="0" dirty="0" err="1"/>
              <a:t>Ibram</a:t>
            </a:r>
            <a:r>
              <a:rPr lang="en-US" baseline="0" dirty="0"/>
              <a:t> X. </a:t>
            </a:r>
            <a:r>
              <a:rPr lang="en-US" baseline="0" dirty="0" err="1"/>
              <a:t>Kendi</a:t>
            </a:r>
            <a:r>
              <a:rPr lang="en-US" baseline="0" dirty="0"/>
              <a:t>, Stamped from the Beginning: The Definitive History of Racist Ideas in America</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13</a:t>
            </a:fld>
            <a:endParaRPr lang="en-US"/>
          </a:p>
        </p:txBody>
      </p:sp>
    </p:spTree>
    <p:extLst>
      <p:ext uri="{BB962C8B-B14F-4D97-AF65-F5344CB8AC3E}">
        <p14:creationId xmlns:p14="http://schemas.microsoft.com/office/powerpoint/2010/main" val="3056481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www.cdc.gov</a:t>
            </a:r>
            <a:r>
              <a:rPr lang="en-US" dirty="0"/>
              <a:t>/</a:t>
            </a:r>
            <a:r>
              <a:rPr lang="en-US" dirty="0" err="1"/>
              <a:t>sids</a:t>
            </a:r>
            <a:r>
              <a:rPr lang="en-US" dirty="0"/>
              <a:t>/</a:t>
            </a:r>
            <a:r>
              <a:rPr lang="en-US" dirty="0" err="1"/>
              <a:t>aboutsuidandsids.htm</a:t>
            </a:r>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15</a:t>
            </a:fld>
            <a:endParaRPr lang="en-US"/>
          </a:p>
        </p:txBody>
      </p:sp>
    </p:spTree>
    <p:extLst>
      <p:ext uri="{BB962C8B-B14F-4D97-AF65-F5344CB8AC3E}">
        <p14:creationId xmlns:p14="http://schemas.microsoft.com/office/powerpoint/2010/main" val="7496380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http://</a:t>
            </a:r>
            <a:r>
              <a:rPr lang="en-US" dirty="0" err="1"/>
              <a:t>www.acog.org</a:t>
            </a:r>
            <a:r>
              <a:rPr lang="en-US" dirty="0"/>
              <a:t>/Patients/FAQs/</a:t>
            </a:r>
            <a:r>
              <a:rPr lang="en-US" dirty="0" err="1"/>
              <a:t>Preterm-Premature-Labor-and-Birth#risk</a:t>
            </a:r>
            <a:endParaRPr lang="en-US" dirty="0"/>
          </a:p>
          <a:p>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16</a:t>
            </a:fld>
            <a:endParaRPr lang="en-US"/>
          </a:p>
        </p:txBody>
      </p:sp>
    </p:spTree>
    <p:extLst>
      <p:ext uri="{BB962C8B-B14F-4D97-AF65-F5344CB8AC3E}">
        <p14:creationId xmlns:p14="http://schemas.microsoft.com/office/powerpoint/2010/main" val="22312911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www.marchofdimes.org</a:t>
            </a:r>
            <a:r>
              <a:rPr lang="en-US" dirty="0"/>
              <a:t>/complications/birth-defects-and-health-</a:t>
            </a:r>
            <a:r>
              <a:rPr lang="en-US" dirty="0" err="1"/>
              <a:t>conditions.aspx</a:t>
            </a:r>
            <a:endParaRPr lang="en-US" dirty="0"/>
          </a:p>
          <a:p>
            <a:r>
              <a:rPr lang="en-US" dirty="0"/>
              <a:t>http://</a:t>
            </a:r>
            <a:r>
              <a:rPr lang="en-US" dirty="0" err="1"/>
              <a:t>www.childrenshospital.org</a:t>
            </a:r>
            <a:r>
              <a:rPr lang="en-US" dirty="0"/>
              <a:t>/conditions-and-treatments/conditions/birth-defects-and-congenital-anomalies/symptoms-and-causes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solidFill>
                <a:srgbClr val="000000"/>
              </a:solidFill>
              <a:latin typeface="Lucida Grande" charset="0"/>
              <a:ea typeface="Lucida Grande" charset="0"/>
              <a:cs typeface="Lucida Grande" charset="0"/>
              <a:sym typeface="Lucida Grande" charset="0"/>
            </a:endParaRPr>
          </a:p>
          <a:p>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17</a:t>
            </a:fld>
            <a:endParaRPr lang="en-US"/>
          </a:p>
        </p:txBody>
      </p:sp>
    </p:spTree>
    <p:extLst>
      <p:ext uri="{BB962C8B-B14F-4D97-AF65-F5344CB8AC3E}">
        <p14:creationId xmlns:p14="http://schemas.microsoft.com/office/powerpoint/2010/main" val="29003209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www.cdc.gov</a:t>
            </a:r>
            <a:r>
              <a:rPr lang="en-US" dirty="0"/>
              <a:t>/</a:t>
            </a:r>
            <a:r>
              <a:rPr lang="en-US" dirty="0" err="1"/>
              <a:t>sids</a:t>
            </a:r>
            <a:r>
              <a:rPr lang="en-US" dirty="0"/>
              <a:t>/</a:t>
            </a:r>
            <a:r>
              <a:rPr lang="en-US" dirty="0" err="1"/>
              <a:t>aboutsuidandsids.htm</a:t>
            </a:r>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18</a:t>
            </a:fld>
            <a:endParaRPr lang="en-US"/>
          </a:p>
        </p:txBody>
      </p:sp>
    </p:spTree>
    <p:extLst>
      <p:ext uri="{BB962C8B-B14F-4D97-AF65-F5344CB8AC3E}">
        <p14:creationId xmlns:p14="http://schemas.microsoft.com/office/powerpoint/2010/main" val="7496380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“Slavery was as customary as prisons are today. Few could imagine an ordered world without them.” </a:t>
            </a:r>
          </a:p>
          <a:p>
            <a:r>
              <a:rPr lang="en-US" dirty="0"/>
              <a:t>― </a:t>
            </a:r>
            <a:r>
              <a:rPr lang="en-US" dirty="0" err="1"/>
              <a:t>Ibram</a:t>
            </a:r>
            <a:r>
              <a:rPr lang="en-US" dirty="0"/>
              <a:t> X. </a:t>
            </a:r>
            <a:r>
              <a:rPr lang="en-US" dirty="0" err="1"/>
              <a:t>Kendi</a:t>
            </a:r>
            <a:r>
              <a:rPr lang="en-US" dirty="0"/>
              <a:t>, Stamped from the Beginning: The Definitive History of Racist Ideas in America</a:t>
            </a:r>
          </a:p>
          <a:p>
            <a:endParaRPr lang="en-US" dirty="0"/>
          </a:p>
          <a:p>
            <a:r>
              <a:rPr lang="en-US" dirty="0"/>
              <a:t>“Of course, racist planters could not admit that Black runaways were self-reliant enough to effect their own safety and happiness—to be free.” </a:t>
            </a:r>
          </a:p>
          <a:p>
            <a:r>
              <a:rPr lang="en-US" dirty="0"/>
              <a:t>― </a:t>
            </a:r>
            <a:r>
              <a:rPr lang="en-US" dirty="0" err="1"/>
              <a:t>Ibram</a:t>
            </a:r>
            <a:r>
              <a:rPr lang="en-US" dirty="0"/>
              <a:t> X. </a:t>
            </a:r>
            <a:r>
              <a:rPr lang="en-US" dirty="0" err="1"/>
              <a:t>Kendi</a:t>
            </a:r>
            <a:r>
              <a:rPr lang="en-US" dirty="0"/>
              <a:t>, Stamped from the Beginning: The Definitive History of Racist Ideas in America</a:t>
            </a:r>
          </a:p>
          <a:p>
            <a:endParaRPr lang="en-US" dirty="0"/>
          </a:p>
          <a:p>
            <a:r>
              <a:rPr lang="en-US" dirty="0"/>
              <a:t>“When you truly believe that the racial groups are equal, then you also believe that racial disparities must be the result of racial discrimination. Committed to this antiracist idea of group equality, I was able to self-critique, discover, and shed the racist ideas I had consumed over my lifetime when I uncovered and exposed the racist ideas that others have produced over the lifetime of America.</a:t>
            </a:r>
          </a:p>
          <a:p>
            <a:endParaRPr lang="en-US" baseline="0" dirty="0"/>
          </a:p>
          <a:p>
            <a:r>
              <a:rPr lang="en-US" baseline="0" dirty="0"/>
              <a:t>“Racially discriminatory policies have usually sprung from economic, political, and cultural self-interests, self-interests that are constantly changing. Politicians seeking higher office have primarily created and defended discriminatory policies out of political self-interest—not racist ideas. Capitalists seeking to increase profit margins have primarily created and defended discriminatory policies out of economic self-interest—not racist ideas. Cultural professionals, including theologians, artists, scholars, and journalists, were seeking to advance their careers or cultures and have primarily created and defended discriminatory policies out of professional self-interest—not racist ideas.” </a:t>
            </a:r>
          </a:p>
          <a:p>
            <a:r>
              <a:rPr lang="en-US" baseline="0" dirty="0"/>
              <a:t>― </a:t>
            </a:r>
            <a:r>
              <a:rPr lang="en-US" baseline="0" dirty="0" err="1"/>
              <a:t>Ibram</a:t>
            </a:r>
            <a:r>
              <a:rPr lang="en-US" baseline="0" dirty="0"/>
              <a:t> X. </a:t>
            </a:r>
            <a:r>
              <a:rPr lang="en-US" baseline="0" dirty="0" err="1"/>
              <a:t>Kendi</a:t>
            </a:r>
            <a:r>
              <a:rPr lang="en-US" baseline="0" dirty="0"/>
              <a:t>, Stamped from the Beginning: The Definitive History of Racist Ideas in America</a:t>
            </a:r>
          </a:p>
          <a:p>
            <a:endParaRPr lang="en-US" baseline="0" dirty="0"/>
          </a:p>
          <a:p>
            <a:r>
              <a:rPr lang="en-US" baseline="0" dirty="0"/>
              <a:t>“That is what it truly means to think as an antiracist: to think there is nothing wrong with Black people, to think that racial groups are equal. There are lazy and unwise and harmful individuals of African ancestry. There are lazy and unwise and harmful individuals of European ancestry. There are industrious and wise and harmless individuals of European ancestry. There are industrious and wise and harmless individuals of African ancestry. But no racial group has ever had a monopoly on any type of human trait or gene—not now, not ever.” </a:t>
            </a:r>
          </a:p>
          <a:p>
            <a:r>
              <a:rPr lang="en-US" baseline="0" dirty="0"/>
              <a:t>― </a:t>
            </a:r>
            <a:r>
              <a:rPr lang="en-US" baseline="0" dirty="0" err="1"/>
              <a:t>Ibram</a:t>
            </a:r>
            <a:r>
              <a:rPr lang="en-US" baseline="0" dirty="0"/>
              <a:t> X. </a:t>
            </a:r>
            <a:r>
              <a:rPr lang="en-US" baseline="0" dirty="0" err="1"/>
              <a:t>Kendi</a:t>
            </a:r>
            <a:r>
              <a:rPr lang="en-US" baseline="0" dirty="0"/>
              <a:t>, Stamped from the Beginning: The Definitive History of Racist Ideas in America</a:t>
            </a:r>
          </a:p>
          <a:p>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22</a:t>
            </a:fld>
            <a:endParaRPr lang="en-US"/>
          </a:p>
        </p:txBody>
      </p:sp>
    </p:spTree>
    <p:extLst>
      <p:ext uri="{BB962C8B-B14F-4D97-AF65-F5344CB8AC3E}">
        <p14:creationId xmlns:p14="http://schemas.microsoft.com/office/powerpoint/2010/main" val="4230796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name birth equity in our name, we</a:t>
            </a:r>
            <a:r>
              <a:rPr lang="en-US" baseline="0" dirty="0"/>
              <a:t> wanted to really define what that means. We deduced our definition from </a:t>
            </a:r>
            <a:r>
              <a:rPr lang="en-US" baseline="0" dirty="0" err="1"/>
              <a:t>healht</a:t>
            </a:r>
            <a:r>
              <a:rPr lang="en-US" baseline="0" dirty="0"/>
              <a:t> equity and reproductive justice definitions to make sure we capture what it means to advocate for all women and </a:t>
            </a:r>
            <a:r>
              <a:rPr lang="en-US" baseline="0" dirty="0" err="1"/>
              <a:t>famileis</a:t>
            </a:r>
            <a:r>
              <a:rPr lang="en-US" baseline="0" dirty="0"/>
              <a:t> to have the opportunity to have healthy birth with no barriers. </a:t>
            </a:r>
          </a:p>
          <a:p>
            <a:endParaRPr lang="en-US" baseline="0" dirty="0"/>
          </a:p>
          <a:p>
            <a:r>
              <a:rPr lang="en-US" baseline="0" dirty="0"/>
              <a:t>Read</a:t>
            </a:r>
          </a:p>
          <a:p>
            <a:endParaRPr lang="en-US" baseline="0" dirty="0"/>
          </a:p>
          <a:p>
            <a:r>
              <a:rPr lang="en-US" baseline="0" dirty="0"/>
              <a:t>We say sustained effort because these deep seated disparities in birth outcomes are not created quickly and will NOT be resolved quickly, it will be a sustained effort. </a:t>
            </a:r>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2</a:t>
            </a:fld>
            <a:endParaRPr lang="en-US"/>
          </a:p>
        </p:txBody>
      </p:sp>
    </p:spTree>
    <p:extLst>
      <p:ext uri="{BB962C8B-B14F-4D97-AF65-F5344CB8AC3E}">
        <p14:creationId xmlns:p14="http://schemas.microsoft.com/office/powerpoint/2010/main" val="3500771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3</a:t>
            </a:fld>
            <a:endParaRPr lang="en-US"/>
          </a:p>
        </p:txBody>
      </p:sp>
    </p:spTree>
    <p:extLst>
      <p:ext uri="{BB962C8B-B14F-4D97-AF65-F5344CB8AC3E}">
        <p14:creationId xmlns:p14="http://schemas.microsoft.com/office/powerpoint/2010/main" val="1572529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5</a:t>
            </a:fld>
            <a:endParaRPr lang="en-US"/>
          </a:p>
        </p:txBody>
      </p:sp>
    </p:spTree>
    <p:extLst>
      <p:ext uri="{BB962C8B-B14F-4D97-AF65-F5344CB8AC3E}">
        <p14:creationId xmlns:p14="http://schemas.microsoft.com/office/powerpoint/2010/main" val="5059997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6</a:t>
            </a:fld>
            <a:endParaRPr lang="en-US"/>
          </a:p>
        </p:txBody>
      </p:sp>
    </p:spTree>
    <p:extLst>
      <p:ext uri="{BB962C8B-B14F-4D97-AF65-F5344CB8AC3E}">
        <p14:creationId xmlns:p14="http://schemas.microsoft.com/office/powerpoint/2010/main" val="505999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7</a:t>
            </a:fld>
            <a:endParaRPr lang="en-US"/>
          </a:p>
        </p:txBody>
      </p:sp>
    </p:spTree>
    <p:extLst>
      <p:ext uri="{BB962C8B-B14F-4D97-AF65-F5344CB8AC3E}">
        <p14:creationId xmlns:p14="http://schemas.microsoft.com/office/powerpoint/2010/main" val="4371672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www.americanprogress.org</a:t>
            </a:r>
            <a:r>
              <a:rPr lang="en-US" dirty="0"/>
              <a:t>/issues/early-childhood/reports/2018/02/01/445576/exploring-</a:t>
            </a:r>
            <a:r>
              <a:rPr lang="en-US" dirty="0" err="1"/>
              <a:t>african</a:t>
            </a:r>
            <a:r>
              <a:rPr lang="en-US" dirty="0"/>
              <a:t>-</a:t>
            </a:r>
            <a:r>
              <a:rPr lang="en-US" dirty="0" err="1"/>
              <a:t>americans</a:t>
            </a:r>
            <a:r>
              <a:rPr lang="en-US" dirty="0"/>
              <a:t>-high-maternal-infant-death-rates/</a:t>
            </a:r>
          </a:p>
          <a:p>
            <a:endParaRPr lang="en-US" dirty="0"/>
          </a:p>
          <a:p>
            <a:pPr marL="0" indent="0">
              <a:buNone/>
            </a:pPr>
            <a:r>
              <a:rPr lang="en-US" dirty="0">
                <a:solidFill>
                  <a:srgbClr val="5E6FB4"/>
                </a:solidFill>
              </a:rPr>
              <a:t>Black mothers who are college-educated fare worse than women of all other races who never finished high school. </a:t>
            </a:r>
          </a:p>
          <a:p>
            <a:pPr marL="0" indent="0">
              <a:buNone/>
            </a:pPr>
            <a:r>
              <a:rPr lang="en-US" dirty="0">
                <a:solidFill>
                  <a:srgbClr val="5E6FB4"/>
                </a:solidFill>
              </a:rPr>
              <a:t>Obese women of all races do better than black women who are of normal weight. </a:t>
            </a:r>
          </a:p>
          <a:p>
            <a:pPr marL="0" indent="0">
              <a:buNone/>
            </a:pPr>
            <a:r>
              <a:rPr lang="en-US" dirty="0">
                <a:solidFill>
                  <a:srgbClr val="5E6FB4"/>
                </a:solidFill>
              </a:rPr>
              <a:t>Wealthy Black women do worse than white, Hispanic and Asian mothers in the poorest ones.</a:t>
            </a:r>
          </a:p>
          <a:p>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8</a:t>
            </a:fld>
            <a:endParaRPr lang="en-US"/>
          </a:p>
        </p:txBody>
      </p:sp>
    </p:spTree>
    <p:extLst>
      <p:ext uri="{BB962C8B-B14F-4D97-AF65-F5344CB8AC3E}">
        <p14:creationId xmlns:p14="http://schemas.microsoft.com/office/powerpoint/2010/main" val="3000013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1" dirty="0"/>
              <a:t>3 Levels of Racism (</a:t>
            </a:r>
            <a:r>
              <a:rPr lang="en-US" sz="2000" b="1" dirty="0" err="1"/>
              <a:t>Camara</a:t>
            </a:r>
            <a:r>
              <a:rPr lang="en-US" sz="2000" b="1" dirty="0"/>
              <a:t> Jones, MD, MPH) </a:t>
            </a:r>
          </a:p>
          <a:p>
            <a:endParaRPr lang="en-US" b="1" dirty="0"/>
          </a:p>
          <a:p>
            <a:r>
              <a:rPr lang="en-US" sz="2000" b="1" dirty="0"/>
              <a:t>Institutionalized Racism</a:t>
            </a:r>
          </a:p>
          <a:p>
            <a:pPr marL="285716" lvl="3" indent="-285716">
              <a:buFont typeface="Arial" panose="020B0604020202020204" pitchFamily="34" charset="0"/>
              <a:buChar char="•"/>
            </a:pPr>
            <a:r>
              <a:rPr lang="en-US" dirty="0"/>
              <a:t>Historical perspectives regarding health and health care providers</a:t>
            </a:r>
          </a:p>
          <a:p>
            <a:r>
              <a:rPr lang="en-US" sz="2000" b="1" dirty="0"/>
              <a:t>Personally Mediated Racism</a:t>
            </a:r>
          </a:p>
          <a:p>
            <a:pPr marL="285716" indent="-285716">
              <a:buFont typeface="Arial" panose="020B0604020202020204" pitchFamily="34" charset="0"/>
              <a:buChar char="•"/>
            </a:pPr>
            <a:r>
              <a:rPr lang="en-US" dirty="0"/>
              <a:t>Stereotyping</a:t>
            </a:r>
          </a:p>
          <a:p>
            <a:pPr marL="285716" indent="-285716">
              <a:buFont typeface="Arial" panose="020B0604020202020204" pitchFamily="34" charset="0"/>
              <a:buChar char="•"/>
            </a:pPr>
            <a:r>
              <a:rPr lang="en-US" dirty="0"/>
              <a:t>The genetic excuse</a:t>
            </a:r>
          </a:p>
          <a:p>
            <a:r>
              <a:rPr lang="en-US" sz="2000" b="1" dirty="0"/>
              <a:t>Internalized Racism</a:t>
            </a:r>
          </a:p>
          <a:p>
            <a:pPr marL="285716" indent="-285716">
              <a:buFont typeface="Arial" panose="020B0604020202020204" pitchFamily="34" charset="0"/>
              <a:buChar char="•"/>
            </a:pPr>
            <a:r>
              <a:rPr lang="en-US" dirty="0"/>
              <a:t>Low expectations of health care systems</a:t>
            </a:r>
          </a:p>
          <a:p>
            <a:pPr marL="285716" indent="-285716">
              <a:buFont typeface="Arial" panose="020B0604020202020204" pitchFamily="34" charset="0"/>
              <a:buChar char="•"/>
            </a:pPr>
            <a:r>
              <a:rPr lang="en-US" sz="2200" dirty="0"/>
              <a:t>Acceptance that bad health is inevitable</a:t>
            </a:r>
          </a:p>
          <a:p>
            <a:endParaRPr lang="en-US" dirty="0"/>
          </a:p>
          <a:p>
            <a:endParaRPr lang="en-US" dirty="0"/>
          </a:p>
        </p:txBody>
      </p:sp>
      <p:sp>
        <p:nvSpPr>
          <p:cNvPr id="4" name="Slide Number Placeholder 3"/>
          <p:cNvSpPr>
            <a:spLocks noGrp="1"/>
          </p:cNvSpPr>
          <p:nvPr>
            <p:ph type="sldNum" sz="quarter" idx="10"/>
          </p:nvPr>
        </p:nvSpPr>
        <p:spPr/>
        <p:txBody>
          <a:bodyPr/>
          <a:lstStyle/>
          <a:p>
            <a:fld id="{C6A47B93-1BAB-794E-8B32-9673FB517D5D}" type="slidenum">
              <a:rPr lang="en-US" smtClean="0"/>
              <a:pPr/>
              <a:t>10</a:t>
            </a:fld>
            <a:endParaRPr lang="en-US"/>
          </a:p>
        </p:txBody>
      </p:sp>
    </p:spTree>
    <p:extLst>
      <p:ext uri="{BB962C8B-B14F-4D97-AF65-F5344CB8AC3E}">
        <p14:creationId xmlns:p14="http://schemas.microsoft.com/office/powerpoint/2010/main" val="10511183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www.americanprogress.org</a:t>
            </a:r>
            <a:r>
              <a:rPr lang="en-US" dirty="0"/>
              <a:t>/issues/early-childhood/reports/2018/02/01/445576/exploring-</a:t>
            </a:r>
            <a:r>
              <a:rPr lang="en-US" dirty="0" err="1"/>
              <a:t>african</a:t>
            </a:r>
            <a:r>
              <a:rPr lang="en-US" dirty="0"/>
              <a:t>-</a:t>
            </a:r>
            <a:r>
              <a:rPr lang="en-US" dirty="0" err="1"/>
              <a:t>americans</a:t>
            </a:r>
            <a:r>
              <a:rPr lang="en-US" dirty="0"/>
              <a:t>-high-maternal-infant-death-rates/</a:t>
            </a:r>
          </a:p>
          <a:p>
            <a:r>
              <a:rPr lang="en-US" dirty="0"/>
              <a:t>https://</a:t>
            </a:r>
            <a:r>
              <a:rPr lang="en-US" dirty="0" err="1"/>
              <a:t>www.salon.com</a:t>
            </a:r>
            <a:r>
              <a:rPr lang="en-US" dirty="0"/>
              <a:t>/2017/12/31/how-hospitals-are-failing-black-</a:t>
            </a:r>
            <a:r>
              <a:rPr lang="en-US" dirty="0" err="1"/>
              <a:t>mothers_partner</a:t>
            </a:r>
            <a:r>
              <a:rPr lang="en-US" dirty="0"/>
              <a:t>/</a:t>
            </a:r>
          </a:p>
          <a:p>
            <a:r>
              <a:rPr lang="en-US" dirty="0"/>
              <a:t>https://</a:t>
            </a:r>
            <a:r>
              <a:rPr lang="en-US" dirty="0" err="1"/>
              <a:t>www.psychologytoday.com</a:t>
            </a:r>
            <a:r>
              <a:rPr lang="en-US" dirty="0"/>
              <a:t>/blog/without-prejudice/201612/race-social-construction</a:t>
            </a:r>
          </a:p>
          <a:p>
            <a:r>
              <a:rPr lang="en-US" dirty="0"/>
              <a:t>https://</a:t>
            </a:r>
            <a:r>
              <a:rPr lang="en-US" dirty="0" err="1"/>
              <a:t>www.sun.ac.za</a:t>
            </a:r>
            <a:r>
              <a:rPr lang="en-US" dirty="0"/>
              <a:t>/</a:t>
            </a:r>
            <a:r>
              <a:rPr lang="en-US" dirty="0" err="1"/>
              <a:t>english</a:t>
            </a:r>
            <a:r>
              <a:rPr lang="en-US" dirty="0"/>
              <a:t>/faculty/</a:t>
            </a:r>
            <a:r>
              <a:rPr lang="en-US" dirty="0" err="1"/>
              <a:t>healthsciences</a:t>
            </a:r>
            <a:r>
              <a:rPr lang="en-US" dirty="0"/>
              <a:t>/</a:t>
            </a:r>
            <a:r>
              <a:rPr lang="en-US" dirty="0" err="1"/>
              <a:t>cmel</a:t>
            </a:r>
            <a:r>
              <a:rPr lang="en-US" dirty="0"/>
              <a:t>/Documents/taking%20race%20out%20of%20human%20genetics.pdf</a:t>
            </a:r>
          </a:p>
        </p:txBody>
      </p:sp>
      <p:sp>
        <p:nvSpPr>
          <p:cNvPr id="4" name="Slide Number Placeholder 3"/>
          <p:cNvSpPr>
            <a:spLocks noGrp="1"/>
          </p:cNvSpPr>
          <p:nvPr>
            <p:ph type="sldNum" sz="quarter" idx="10"/>
          </p:nvPr>
        </p:nvSpPr>
        <p:spPr/>
        <p:txBody>
          <a:bodyPr/>
          <a:lstStyle/>
          <a:p>
            <a:fld id="{C6A47B93-1BAB-794E-8B32-9673FB517D5D}" type="slidenum">
              <a:rPr lang="en-US" smtClean="0"/>
              <a:pPr/>
              <a:t>12</a:t>
            </a:fld>
            <a:endParaRPr lang="en-US"/>
          </a:p>
        </p:txBody>
      </p:sp>
    </p:spTree>
    <p:extLst>
      <p:ext uri="{BB962C8B-B14F-4D97-AF65-F5344CB8AC3E}">
        <p14:creationId xmlns:p14="http://schemas.microsoft.com/office/powerpoint/2010/main" val="30405391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EB8347A-E59C-2A4D-A448-0589BD8927A5}" type="datetimeFigureOut">
              <a:rPr lang="en-US" smtClean="0"/>
              <a:pPr/>
              <a:t>4/10/2018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7E7506-C0E7-6E49-8B11-6ACE2A1179FE}" type="slidenum">
              <a:rPr lang="en-US" smtClean="0"/>
              <a:pPr/>
              <a:t>‹#›</a:t>
            </a:fld>
            <a:endParaRPr lang="en-US"/>
          </a:p>
        </p:txBody>
      </p:sp>
    </p:spTree>
    <p:extLst>
      <p:ext uri="{BB962C8B-B14F-4D97-AF65-F5344CB8AC3E}">
        <p14:creationId xmlns:p14="http://schemas.microsoft.com/office/powerpoint/2010/main" val="56603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B8347A-E59C-2A4D-A448-0589BD8927A5}" type="datetimeFigureOut">
              <a:rPr lang="en-US" smtClean="0"/>
              <a:pPr/>
              <a:t>4/10/2018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7E7506-C0E7-6E49-8B11-6ACE2A1179FE}" type="slidenum">
              <a:rPr lang="en-US" smtClean="0"/>
              <a:pPr/>
              <a:t>‹#›</a:t>
            </a:fld>
            <a:endParaRPr lang="en-US"/>
          </a:p>
        </p:txBody>
      </p:sp>
    </p:spTree>
    <p:extLst>
      <p:ext uri="{BB962C8B-B14F-4D97-AF65-F5344CB8AC3E}">
        <p14:creationId xmlns:p14="http://schemas.microsoft.com/office/powerpoint/2010/main" val="717973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B8347A-E59C-2A4D-A448-0589BD8927A5}" type="datetimeFigureOut">
              <a:rPr lang="en-US" smtClean="0"/>
              <a:pPr/>
              <a:t>4/10/2018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7E7506-C0E7-6E49-8B11-6ACE2A1179FE}" type="slidenum">
              <a:rPr lang="en-US" smtClean="0"/>
              <a:pPr/>
              <a:t>‹#›</a:t>
            </a:fld>
            <a:endParaRPr lang="en-US"/>
          </a:p>
        </p:txBody>
      </p:sp>
    </p:spTree>
    <p:extLst>
      <p:ext uri="{BB962C8B-B14F-4D97-AF65-F5344CB8AC3E}">
        <p14:creationId xmlns:p14="http://schemas.microsoft.com/office/powerpoint/2010/main" val="2394967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B8347A-E59C-2A4D-A448-0589BD8927A5}" type="datetimeFigureOut">
              <a:rPr lang="en-US" smtClean="0"/>
              <a:pPr/>
              <a:t>4/10/2018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7E7506-C0E7-6E49-8B11-6ACE2A1179FE}" type="slidenum">
              <a:rPr lang="en-US" smtClean="0"/>
              <a:pPr/>
              <a:t>‹#›</a:t>
            </a:fld>
            <a:endParaRPr lang="en-US"/>
          </a:p>
        </p:txBody>
      </p:sp>
    </p:spTree>
    <p:extLst>
      <p:ext uri="{BB962C8B-B14F-4D97-AF65-F5344CB8AC3E}">
        <p14:creationId xmlns:p14="http://schemas.microsoft.com/office/powerpoint/2010/main" val="871850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B8347A-E59C-2A4D-A448-0589BD8927A5}" type="datetimeFigureOut">
              <a:rPr lang="en-US" smtClean="0"/>
              <a:pPr/>
              <a:t>4/10/2018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7E7506-C0E7-6E49-8B11-6ACE2A1179FE}" type="slidenum">
              <a:rPr lang="en-US" smtClean="0"/>
              <a:pPr/>
              <a:t>‹#›</a:t>
            </a:fld>
            <a:endParaRPr lang="en-US"/>
          </a:p>
        </p:txBody>
      </p:sp>
    </p:spTree>
    <p:extLst>
      <p:ext uri="{BB962C8B-B14F-4D97-AF65-F5344CB8AC3E}">
        <p14:creationId xmlns:p14="http://schemas.microsoft.com/office/powerpoint/2010/main" val="684608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B8347A-E59C-2A4D-A448-0589BD8927A5}" type="datetimeFigureOut">
              <a:rPr lang="en-US" smtClean="0"/>
              <a:pPr/>
              <a:t>4/10/2018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7E7506-C0E7-6E49-8B11-6ACE2A1179FE}" type="slidenum">
              <a:rPr lang="en-US" smtClean="0"/>
              <a:pPr/>
              <a:t>‹#›</a:t>
            </a:fld>
            <a:endParaRPr lang="en-US"/>
          </a:p>
        </p:txBody>
      </p:sp>
    </p:spTree>
    <p:extLst>
      <p:ext uri="{BB962C8B-B14F-4D97-AF65-F5344CB8AC3E}">
        <p14:creationId xmlns:p14="http://schemas.microsoft.com/office/powerpoint/2010/main" val="4153119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B8347A-E59C-2A4D-A448-0589BD8927A5}" type="datetimeFigureOut">
              <a:rPr lang="en-US" smtClean="0"/>
              <a:pPr/>
              <a:t>4/10/2018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97E7506-C0E7-6E49-8B11-6ACE2A1179FE}" type="slidenum">
              <a:rPr lang="en-US" smtClean="0"/>
              <a:pPr/>
              <a:t>‹#›</a:t>
            </a:fld>
            <a:endParaRPr lang="en-US"/>
          </a:p>
        </p:txBody>
      </p:sp>
    </p:spTree>
    <p:extLst>
      <p:ext uri="{BB962C8B-B14F-4D97-AF65-F5344CB8AC3E}">
        <p14:creationId xmlns:p14="http://schemas.microsoft.com/office/powerpoint/2010/main" val="857174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B8347A-E59C-2A4D-A448-0589BD8927A5}" type="datetimeFigureOut">
              <a:rPr lang="en-US" smtClean="0"/>
              <a:pPr/>
              <a:t>4/10/2018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97E7506-C0E7-6E49-8B11-6ACE2A1179FE}" type="slidenum">
              <a:rPr lang="en-US" smtClean="0"/>
              <a:pPr/>
              <a:t>‹#›</a:t>
            </a:fld>
            <a:endParaRPr lang="en-US"/>
          </a:p>
        </p:txBody>
      </p:sp>
    </p:spTree>
    <p:extLst>
      <p:ext uri="{BB962C8B-B14F-4D97-AF65-F5344CB8AC3E}">
        <p14:creationId xmlns:p14="http://schemas.microsoft.com/office/powerpoint/2010/main" val="3829241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B8347A-E59C-2A4D-A448-0589BD8927A5}" type="datetimeFigureOut">
              <a:rPr lang="en-US" smtClean="0"/>
              <a:pPr/>
              <a:t>4/10/2018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97E7506-C0E7-6E49-8B11-6ACE2A1179FE}" type="slidenum">
              <a:rPr lang="en-US" smtClean="0"/>
              <a:pPr/>
              <a:t>‹#›</a:t>
            </a:fld>
            <a:endParaRPr lang="en-US"/>
          </a:p>
        </p:txBody>
      </p:sp>
    </p:spTree>
    <p:extLst>
      <p:ext uri="{BB962C8B-B14F-4D97-AF65-F5344CB8AC3E}">
        <p14:creationId xmlns:p14="http://schemas.microsoft.com/office/powerpoint/2010/main" val="37043489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EB8347A-E59C-2A4D-A448-0589BD8927A5}" type="datetimeFigureOut">
              <a:rPr lang="en-US" smtClean="0"/>
              <a:pPr/>
              <a:t>4/10/2018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7E7506-C0E7-6E49-8B11-6ACE2A1179FE}" type="slidenum">
              <a:rPr lang="en-US" smtClean="0"/>
              <a:pPr/>
              <a:t>‹#›</a:t>
            </a:fld>
            <a:endParaRPr lang="en-US"/>
          </a:p>
        </p:txBody>
      </p:sp>
    </p:spTree>
    <p:extLst>
      <p:ext uri="{BB962C8B-B14F-4D97-AF65-F5344CB8AC3E}">
        <p14:creationId xmlns:p14="http://schemas.microsoft.com/office/powerpoint/2010/main" val="4240493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EB8347A-E59C-2A4D-A448-0589BD8927A5}" type="datetimeFigureOut">
              <a:rPr lang="en-US" smtClean="0"/>
              <a:pPr/>
              <a:t>4/10/2018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7E7506-C0E7-6E49-8B11-6ACE2A1179FE}" type="slidenum">
              <a:rPr lang="en-US" smtClean="0"/>
              <a:pPr/>
              <a:t>‹#›</a:t>
            </a:fld>
            <a:endParaRPr lang="en-US"/>
          </a:p>
        </p:txBody>
      </p:sp>
    </p:spTree>
    <p:extLst>
      <p:ext uri="{BB962C8B-B14F-4D97-AF65-F5344CB8AC3E}">
        <p14:creationId xmlns:p14="http://schemas.microsoft.com/office/powerpoint/2010/main" val="3966989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B8347A-E59C-2A4D-A448-0589BD8927A5}" type="datetimeFigureOut">
              <a:rPr lang="en-US" smtClean="0"/>
              <a:pPr/>
              <a:t>4/10/2018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7E7506-C0E7-6E49-8B11-6ACE2A1179FE}" type="slidenum">
              <a:rPr lang="en-US" smtClean="0"/>
              <a:pPr/>
              <a:t>‹#›</a:t>
            </a:fld>
            <a:endParaRPr lang="en-US"/>
          </a:p>
        </p:txBody>
      </p:sp>
    </p:spTree>
    <p:extLst>
      <p:ext uri="{BB962C8B-B14F-4D97-AF65-F5344CB8AC3E}">
        <p14:creationId xmlns:p14="http://schemas.microsoft.com/office/powerpoint/2010/main" val="22500157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mailto:drjoia@birthequity.org" TargetMode="External"/><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9.jpg"/><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662254" y="4980906"/>
            <a:ext cx="6649203"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80000"/>
              </a:lnSpc>
            </a:pPr>
            <a:endParaRPr lang="en-US" sz="3200" b="1" dirty="0">
              <a:solidFill>
                <a:srgbClr val="5E6FB4"/>
              </a:solidFill>
            </a:endParaRPr>
          </a:p>
        </p:txBody>
      </p:sp>
      <p:sp>
        <p:nvSpPr>
          <p:cNvPr id="14" name="Content Placeholder 2"/>
          <p:cNvSpPr txBox="1">
            <a:spLocks/>
          </p:cNvSpPr>
          <p:nvPr/>
        </p:nvSpPr>
        <p:spPr>
          <a:xfrm>
            <a:off x="315870" y="5393006"/>
            <a:ext cx="8701129" cy="1261795"/>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ct val="80000"/>
              </a:lnSpc>
            </a:pPr>
            <a:r>
              <a:rPr lang="en-US" sz="2800" b="1" dirty="0">
                <a:solidFill>
                  <a:schemeClr val="tx2"/>
                </a:solidFill>
              </a:rPr>
              <a:t>Birth Equity Framework for Maternal and Infant Health </a:t>
            </a:r>
          </a:p>
          <a:p>
            <a:pPr algn="l">
              <a:lnSpc>
                <a:spcPct val="80000"/>
              </a:lnSpc>
            </a:pPr>
            <a:r>
              <a:rPr lang="en-US" sz="2200" dirty="0">
                <a:solidFill>
                  <a:schemeClr val="tx1"/>
                </a:solidFill>
              </a:rPr>
              <a:t>Birth Equity Breakfast</a:t>
            </a:r>
          </a:p>
          <a:p>
            <a:pPr algn="l">
              <a:lnSpc>
                <a:spcPct val="80000"/>
              </a:lnSpc>
            </a:pPr>
            <a:r>
              <a:rPr lang="en-US" sz="2200" dirty="0" err="1">
                <a:solidFill>
                  <a:schemeClr val="tx1"/>
                </a:solidFill>
              </a:rPr>
              <a:t>Joia</a:t>
            </a:r>
            <a:r>
              <a:rPr lang="en-US" sz="2200" dirty="0">
                <a:solidFill>
                  <a:schemeClr val="tx1"/>
                </a:solidFill>
              </a:rPr>
              <a:t> Crear-Perry MD, Founder/President</a:t>
            </a:r>
          </a:p>
        </p:txBody>
      </p:sp>
      <p:pic>
        <p:nvPicPr>
          <p:cNvPr id="2" name="Picture 1"/>
          <p:cNvPicPr>
            <a:picLocks noChangeAspect="1"/>
          </p:cNvPicPr>
          <p:nvPr/>
        </p:nvPicPr>
        <p:blipFill rotWithShape="1">
          <a:blip r:embed="rId3"/>
          <a:srcRect t="17354" b="28826"/>
          <a:stretch/>
        </p:blipFill>
        <p:spPr>
          <a:xfrm>
            <a:off x="0" y="2111326"/>
            <a:ext cx="9144000" cy="3281680"/>
          </a:xfrm>
          <a:prstGeom prst="rect">
            <a:avLst/>
          </a:prstGeom>
        </p:spPr>
      </p:pic>
      <p:pic>
        <p:nvPicPr>
          <p:cNvPr id="3" name="Picture 2" descr="logo.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087" y="264160"/>
            <a:ext cx="3379792" cy="1552879"/>
          </a:xfrm>
          <a:prstGeom prst="rect">
            <a:avLst/>
          </a:prstGeom>
        </p:spPr>
      </p:pic>
    </p:spTree>
    <p:extLst>
      <p:ext uri="{BB962C8B-B14F-4D97-AF65-F5344CB8AC3E}">
        <p14:creationId xmlns:p14="http://schemas.microsoft.com/office/powerpoint/2010/main" val="3378735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extLst>
              <p:ext uri="{D42A27DB-BD31-4B8C-83A1-F6EECF244321}">
                <p14:modId xmlns:p14="http://schemas.microsoft.com/office/powerpoint/2010/main" val="1231320806"/>
              </p:ext>
            </p:extLst>
          </p:nvPr>
        </p:nvGraphicFramePr>
        <p:xfrm>
          <a:off x="1114762" y="533400"/>
          <a:ext cx="7508539" cy="56609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818062" y="5141910"/>
            <a:ext cx="3573641" cy="477054"/>
          </a:xfrm>
          <a:prstGeom prst="rect">
            <a:avLst/>
          </a:prstGeom>
          <a:solidFill>
            <a:schemeClr val="tx2"/>
          </a:solidFill>
        </p:spPr>
        <p:txBody>
          <a:bodyPr wrap="square">
            <a:spAutoFit/>
          </a:bodyPr>
          <a:lstStyle/>
          <a:p>
            <a:pPr algn="ctr">
              <a:lnSpc>
                <a:spcPct val="80000"/>
              </a:lnSpc>
            </a:pPr>
            <a:r>
              <a:rPr lang="en-US" sz="2900" b="1" dirty="0">
                <a:solidFill>
                  <a:schemeClr val="bg1"/>
                </a:solidFill>
              </a:rPr>
              <a:t>LEVELS OF RACISM</a:t>
            </a:r>
          </a:p>
        </p:txBody>
      </p:sp>
      <p:sp>
        <p:nvSpPr>
          <p:cNvPr id="2" name="TextBox 1"/>
          <p:cNvSpPr txBox="1"/>
          <p:nvPr/>
        </p:nvSpPr>
        <p:spPr>
          <a:xfrm>
            <a:off x="818062" y="5618964"/>
            <a:ext cx="5195454" cy="646331"/>
          </a:xfrm>
          <a:prstGeom prst="rect">
            <a:avLst/>
          </a:prstGeom>
          <a:noFill/>
        </p:spPr>
        <p:txBody>
          <a:bodyPr wrap="square" rtlCol="0">
            <a:spAutoFit/>
          </a:bodyPr>
          <a:lstStyle/>
          <a:p>
            <a:r>
              <a:rPr lang="en-US" dirty="0" err="1">
                <a:solidFill>
                  <a:srgbClr val="BC4D23"/>
                </a:solidFill>
              </a:rPr>
              <a:t>Camara</a:t>
            </a:r>
            <a:r>
              <a:rPr lang="en-US" dirty="0">
                <a:solidFill>
                  <a:srgbClr val="BC4D23"/>
                </a:solidFill>
              </a:rPr>
              <a:t> Jones, MD, PhD, Past President APHA</a:t>
            </a:r>
          </a:p>
          <a:p>
            <a:endParaRPr lang="en-US" dirty="0"/>
          </a:p>
        </p:txBody>
      </p:sp>
    </p:spTree>
    <p:extLst>
      <p:ext uri="{BB962C8B-B14F-4D97-AF65-F5344CB8AC3E}">
        <p14:creationId xmlns:p14="http://schemas.microsoft.com/office/powerpoint/2010/main" val="27679950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863602"/>
            <a:ext cx="8229600" cy="5262563"/>
          </a:xfrm>
        </p:spPr>
        <p:txBody>
          <a:bodyPr>
            <a:normAutofit lnSpcReduction="10000"/>
          </a:bodyPr>
          <a:lstStyle/>
          <a:p>
            <a:r>
              <a:rPr lang="en-US" dirty="0">
                <a:solidFill>
                  <a:srgbClr val="2D3138"/>
                </a:solidFill>
              </a:rPr>
              <a:t>Institutionalized racism</a:t>
            </a:r>
            <a:r>
              <a:rPr lang="en-US" dirty="0"/>
              <a:t>- the structures, policies, practices and norms resulting in differential access to the goods, services and opportunities of societies by race. </a:t>
            </a:r>
          </a:p>
          <a:p>
            <a:r>
              <a:rPr lang="en-US" dirty="0">
                <a:solidFill>
                  <a:srgbClr val="2D3138"/>
                </a:solidFill>
              </a:rPr>
              <a:t>Personally mediated </a:t>
            </a:r>
            <a:r>
              <a:rPr lang="en-US" dirty="0"/>
              <a:t>- the differential assumptions about the abilities, motives and intentions of others by race. </a:t>
            </a:r>
          </a:p>
          <a:p>
            <a:r>
              <a:rPr lang="en-US" dirty="0">
                <a:solidFill>
                  <a:srgbClr val="2D3138"/>
                </a:solidFill>
              </a:rPr>
              <a:t>Internalized racism </a:t>
            </a:r>
            <a:r>
              <a:rPr lang="en-US" dirty="0"/>
              <a:t>- the acceptance and entitlement of negative messages by the stigmatized and non stigmatized groups.</a:t>
            </a:r>
          </a:p>
          <a:p>
            <a:r>
              <a:rPr lang="en-US" sz="1600" dirty="0" err="1">
                <a:solidFill>
                  <a:schemeClr val="tx2"/>
                </a:solidFill>
              </a:rPr>
              <a:t>Camara</a:t>
            </a:r>
            <a:r>
              <a:rPr lang="en-US" sz="1600" dirty="0">
                <a:solidFill>
                  <a:schemeClr val="tx2"/>
                </a:solidFill>
              </a:rPr>
              <a:t> Jones, MD, PhD, Past President APHA</a:t>
            </a:r>
          </a:p>
        </p:txBody>
      </p:sp>
    </p:spTree>
    <p:extLst>
      <p:ext uri="{BB962C8B-B14F-4D97-AF65-F5344CB8AC3E}">
        <p14:creationId xmlns:p14="http://schemas.microsoft.com/office/powerpoint/2010/main" val="3130917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373479"/>
            <a:ext cx="8229600" cy="1027065"/>
          </a:xfrm>
          <a:solidFill>
            <a:srgbClr val="5F71B6"/>
          </a:solidFill>
        </p:spPr>
        <p:txBody>
          <a:bodyPr>
            <a:noAutofit/>
          </a:bodyPr>
          <a:lstStyle/>
          <a:p>
            <a:r>
              <a:rPr lang="en-US" sz="2900" dirty="0">
                <a:solidFill>
                  <a:schemeClr val="bg1"/>
                </a:solidFill>
              </a:rPr>
              <a:t>Race- A Social Construct</a:t>
            </a:r>
            <a:br>
              <a:rPr lang="en-US" sz="2900" dirty="0">
                <a:solidFill>
                  <a:schemeClr val="bg1"/>
                </a:solidFill>
              </a:rPr>
            </a:br>
            <a:r>
              <a:rPr lang="en-US" sz="2900" dirty="0">
                <a:solidFill>
                  <a:schemeClr val="bg1"/>
                </a:solidFill>
              </a:rPr>
              <a:t>Human Genome Project Completed in 2003</a:t>
            </a:r>
          </a:p>
        </p:txBody>
      </p:sp>
      <p:sp>
        <p:nvSpPr>
          <p:cNvPr id="4" name="Content Placeholder 3"/>
          <p:cNvSpPr>
            <a:spLocks noGrp="1"/>
          </p:cNvSpPr>
          <p:nvPr>
            <p:ph sz="half" idx="1"/>
          </p:nvPr>
        </p:nvSpPr>
        <p:spPr>
          <a:solidFill>
            <a:srgbClr val="BC4D23"/>
          </a:solidFill>
        </p:spPr>
        <p:txBody>
          <a:bodyPr>
            <a:normAutofit fontScale="62500" lnSpcReduction="20000"/>
          </a:bodyPr>
          <a:lstStyle/>
          <a:p>
            <a:pPr>
              <a:buFont typeface="Wingdings" charset="2"/>
              <a:buChar char="Ø"/>
            </a:pPr>
            <a:endParaRPr lang="en-US" dirty="0">
              <a:solidFill>
                <a:srgbClr val="FBF3DB"/>
              </a:solidFill>
            </a:endParaRPr>
          </a:p>
          <a:p>
            <a:pPr>
              <a:buFont typeface="Wingdings" charset="2"/>
              <a:buChar char="Ø"/>
            </a:pPr>
            <a:r>
              <a:rPr lang="en-US" dirty="0">
                <a:solidFill>
                  <a:srgbClr val="FBF3DB"/>
                </a:solidFill>
              </a:rPr>
              <a:t>Black mothers who are college-educated fare worse than women of all other races who never finished high school. </a:t>
            </a:r>
          </a:p>
          <a:p>
            <a:pPr>
              <a:buFont typeface="Wingdings" charset="2"/>
              <a:buChar char="Ø"/>
            </a:pPr>
            <a:r>
              <a:rPr lang="en-US" dirty="0">
                <a:solidFill>
                  <a:srgbClr val="FBF3DB"/>
                </a:solidFill>
              </a:rPr>
              <a:t>Obese women of all races do better than black women who are of normal weight. </a:t>
            </a:r>
          </a:p>
          <a:p>
            <a:pPr>
              <a:buFont typeface="Wingdings" charset="2"/>
              <a:buChar char="Ø"/>
            </a:pPr>
            <a:r>
              <a:rPr lang="en-US" dirty="0">
                <a:solidFill>
                  <a:srgbClr val="FBF3DB"/>
                </a:solidFill>
              </a:rPr>
              <a:t>Black women in the wealthiest neighborhoods do worse than white, Hispanic and Asian mothers in the poorest ones.</a:t>
            </a:r>
          </a:p>
          <a:p>
            <a:pPr>
              <a:buFont typeface="Wingdings" charset="2"/>
              <a:buChar char="Ø"/>
            </a:pPr>
            <a:r>
              <a:rPr lang="en-US" dirty="0">
                <a:solidFill>
                  <a:srgbClr val="FBF3DB"/>
                </a:solidFill>
              </a:rPr>
              <a:t>African American women who initiated prenatal care in the first trimester still had higher rates of infant mortality than non-Hispanic white women with late or no prenatal care.</a:t>
            </a:r>
          </a:p>
        </p:txBody>
      </p:sp>
      <p:sp>
        <p:nvSpPr>
          <p:cNvPr id="6" name="Content Placeholder 5"/>
          <p:cNvSpPr>
            <a:spLocks noGrp="1"/>
          </p:cNvSpPr>
          <p:nvPr>
            <p:ph sz="half" idx="2"/>
          </p:nvPr>
        </p:nvSpPr>
        <p:spPr>
          <a:xfrm>
            <a:off x="4648200" y="1600199"/>
            <a:ext cx="4038600" cy="5906719"/>
          </a:xfrm>
        </p:spPr>
        <p:txBody>
          <a:bodyPr>
            <a:normAutofit fontScale="62500" lnSpcReduction="20000"/>
          </a:bodyPr>
          <a:lstStyle/>
          <a:p>
            <a:pPr marL="0" indent="0" algn="ctr">
              <a:buNone/>
            </a:pPr>
            <a:r>
              <a:rPr lang="en-US" sz="4500" b="1" dirty="0">
                <a:solidFill>
                  <a:srgbClr val="8B623E"/>
                </a:solidFill>
              </a:rPr>
              <a:t>Race is not genetic. </a:t>
            </a:r>
          </a:p>
          <a:p>
            <a:pPr marL="0" indent="0" algn="ctr">
              <a:buNone/>
            </a:pPr>
            <a:r>
              <a:rPr lang="en-US" sz="2900" dirty="0">
                <a:solidFill>
                  <a:schemeClr val="tx2"/>
                </a:solidFill>
              </a:rPr>
              <a:t>It has historically been used as a taxonomic categorization based on common hereditary traits (such as skin color) to elucidate the relationship between or ancestry and our genes</a:t>
            </a:r>
          </a:p>
          <a:p>
            <a:pPr marL="0" indent="0">
              <a:buNone/>
            </a:pPr>
            <a:endParaRPr lang="en-US" sz="2900" dirty="0">
              <a:solidFill>
                <a:schemeClr val="tx2"/>
              </a:solidFill>
            </a:endParaRPr>
          </a:p>
          <a:p>
            <a:pPr marL="0" indent="0" algn="ctr">
              <a:buNone/>
            </a:pPr>
            <a:r>
              <a:rPr lang="en-US" sz="2900" b="1" dirty="0">
                <a:solidFill>
                  <a:schemeClr val="tx2"/>
                </a:solidFill>
              </a:rPr>
              <a:t>HOW?</a:t>
            </a:r>
          </a:p>
          <a:p>
            <a:pPr marL="0" indent="0" algn="ctr">
              <a:buNone/>
            </a:pPr>
            <a:r>
              <a:rPr lang="en-US" sz="2900" dirty="0">
                <a:solidFill>
                  <a:schemeClr val="tx2"/>
                </a:solidFill>
              </a:rPr>
              <a:t>The experience of  racism—not “race” itself—compromises health and wellbeing. </a:t>
            </a:r>
          </a:p>
          <a:p>
            <a:endParaRPr lang="en-US" sz="2900" dirty="0">
              <a:solidFill>
                <a:schemeClr val="tx2"/>
              </a:solidFill>
            </a:endParaRPr>
          </a:p>
          <a:p>
            <a:pPr marL="0" indent="0" algn="ctr">
              <a:buNone/>
            </a:pPr>
            <a:r>
              <a:rPr lang="en-US" sz="2900" b="1" dirty="0">
                <a:solidFill>
                  <a:schemeClr val="tx2"/>
                </a:solidFill>
              </a:rPr>
              <a:t>EXAMPLE</a:t>
            </a:r>
          </a:p>
          <a:p>
            <a:pPr marL="0" indent="0" algn="ctr">
              <a:buNone/>
            </a:pPr>
            <a:r>
              <a:rPr lang="en-US" sz="2900" dirty="0">
                <a:solidFill>
                  <a:schemeClr val="tx2"/>
                </a:solidFill>
              </a:rPr>
              <a:t>Black immigrant women—mostly from African and Caribbean countries—who arrived in the United States as adults enjoy better birth outcomes than native-born African American women.</a:t>
            </a:r>
          </a:p>
          <a:p>
            <a:endParaRPr lang="en-US" dirty="0"/>
          </a:p>
        </p:txBody>
      </p:sp>
    </p:spTree>
    <p:extLst>
      <p:ext uri="{BB962C8B-B14F-4D97-AF65-F5344CB8AC3E}">
        <p14:creationId xmlns:p14="http://schemas.microsoft.com/office/powerpoint/2010/main" val="30451962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3410" y="1752775"/>
            <a:ext cx="4572223" cy="4537764"/>
          </a:xfrm>
        </p:spPr>
        <p:txBody>
          <a:bodyPr>
            <a:noAutofit/>
          </a:bodyPr>
          <a:lstStyle/>
          <a:p>
            <a:pPr marL="0" indent="0">
              <a:buNone/>
            </a:pPr>
            <a:r>
              <a:rPr lang="en-US" sz="2400" b="1" dirty="0">
                <a:solidFill>
                  <a:srgbClr val="2D3138"/>
                </a:solidFill>
                <a:ea typeface="Cambria"/>
                <a:cs typeface="Cambria"/>
                <a:sym typeface="Cambria"/>
              </a:rPr>
              <a:t> </a:t>
            </a:r>
            <a:r>
              <a:rPr lang="en-US" sz="2400" b="1" dirty="0">
                <a:solidFill>
                  <a:srgbClr val="2D3138"/>
                </a:solidFill>
              </a:rPr>
              <a:t>“Racially discriminatory policies have usually sprung from economic, political, and cultural self-interests, self-interests that are constantly changing.”</a:t>
            </a:r>
          </a:p>
          <a:p>
            <a:r>
              <a:rPr lang="en-US" sz="2400" dirty="0">
                <a:solidFill>
                  <a:srgbClr val="2D3138"/>
                </a:solidFill>
              </a:rPr>
              <a:t>Politicians seek political self-interest. </a:t>
            </a:r>
          </a:p>
          <a:p>
            <a:r>
              <a:rPr lang="en-US" sz="2400" dirty="0">
                <a:solidFill>
                  <a:srgbClr val="2D3138"/>
                </a:solidFill>
              </a:rPr>
              <a:t>Capitalists seek increased </a:t>
            </a:r>
          </a:p>
          <a:p>
            <a:pPr marL="0" indent="0">
              <a:buNone/>
            </a:pPr>
            <a:r>
              <a:rPr lang="en-US" sz="2400" dirty="0">
                <a:solidFill>
                  <a:srgbClr val="2D3138"/>
                </a:solidFill>
              </a:rPr>
              <a:t>     profit margins. </a:t>
            </a:r>
          </a:p>
          <a:p>
            <a:r>
              <a:rPr lang="en-US" sz="2400" dirty="0">
                <a:solidFill>
                  <a:srgbClr val="2D3138"/>
                </a:solidFill>
              </a:rPr>
              <a:t>Cultural professionals seek professional advancement.</a:t>
            </a:r>
          </a:p>
          <a:p>
            <a:pPr marL="0" lvl="0" indent="0">
              <a:lnSpc>
                <a:spcPct val="90000"/>
              </a:lnSpc>
              <a:spcBef>
                <a:spcPts val="400"/>
              </a:spcBef>
              <a:buClr>
                <a:schemeClr val="lt1"/>
              </a:buClr>
              <a:buSzPct val="25000"/>
              <a:buNone/>
            </a:pPr>
            <a:endParaRPr lang="en-US" sz="2400" dirty="0">
              <a:solidFill>
                <a:schemeClr val="bg1"/>
              </a:solidFill>
              <a:ea typeface="Cambria"/>
              <a:cs typeface="Cambria"/>
              <a:sym typeface="Cambria"/>
            </a:endParaRPr>
          </a:p>
          <a:p>
            <a:pPr marL="0" indent="0">
              <a:lnSpc>
                <a:spcPct val="90000"/>
              </a:lnSpc>
              <a:buNone/>
            </a:pPr>
            <a:endParaRPr lang="en-US" sz="2000" dirty="0">
              <a:solidFill>
                <a:srgbClr val="798390"/>
              </a:solidFill>
              <a:latin typeface="Calibri"/>
              <a:cs typeface="Calibri"/>
            </a:endParaRPr>
          </a:p>
        </p:txBody>
      </p:sp>
      <p:sp>
        <p:nvSpPr>
          <p:cNvPr id="5" name="Title 1"/>
          <p:cNvSpPr txBox="1">
            <a:spLocks/>
          </p:cNvSpPr>
          <p:nvPr/>
        </p:nvSpPr>
        <p:spPr>
          <a:xfrm>
            <a:off x="1662121" y="624189"/>
            <a:ext cx="5826761" cy="774854"/>
          </a:xfrm>
          <a:prstGeom prst="rect">
            <a:avLst/>
          </a:prstGeom>
          <a:solidFill>
            <a:schemeClr val="tx2"/>
          </a:solid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80000"/>
              </a:lnSpc>
            </a:pPr>
            <a:r>
              <a:rPr lang="en-US" sz="2900" spc="-100" dirty="0">
                <a:solidFill>
                  <a:schemeClr val="bg1"/>
                </a:solidFill>
              </a:rPr>
              <a:t>Racial Health Inequities: </a:t>
            </a:r>
          </a:p>
          <a:p>
            <a:pPr>
              <a:lnSpc>
                <a:spcPct val="80000"/>
              </a:lnSpc>
            </a:pPr>
            <a:r>
              <a:rPr lang="en-US" sz="2900" spc="-100" dirty="0">
                <a:solidFill>
                  <a:schemeClr val="bg1"/>
                </a:solidFill>
              </a:rPr>
              <a:t>Individual v Collective Accountability</a:t>
            </a:r>
          </a:p>
        </p:txBody>
      </p:sp>
      <p:pic>
        <p:nvPicPr>
          <p:cNvPr id="4" name="Picture 3"/>
          <p:cNvPicPr>
            <a:picLocks noChangeAspect="1"/>
          </p:cNvPicPr>
          <p:nvPr/>
        </p:nvPicPr>
        <p:blipFill>
          <a:blip r:embed="rId3"/>
          <a:stretch>
            <a:fillRect/>
          </a:stretch>
        </p:blipFill>
        <p:spPr>
          <a:xfrm>
            <a:off x="4518663" y="1972761"/>
            <a:ext cx="4290217" cy="4317777"/>
          </a:xfrm>
          <a:prstGeom prst="rect">
            <a:avLst/>
          </a:prstGeom>
        </p:spPr>
      </p:pic>
      <p:sp>
        <p:nvSpPr>
          <p:cNvPr id="2" name="TextBox 1"/>
          <p:cNvSpPr txBox="1"/>
          <p:nvPr/>
        </p:nvSpPr>
        <p:spPr>
          <a:xfrm>
            <a:off x="283410" y="6261122"/>
            <a:ext cx="8680838" cy="615553"/>
          </a:xfrm>
          <a:prstGeom prst="rect">
            <a:avLst/>
          </a:prstGeom>
          <a:noFill/>
        </p:spPr>
        <p:txBody>
          <a:bodyPr wrap="square" rtlCol="0">
            <a:spAutoFit/>
          </a:bodyPr>
          <a:lstStyle/>
          <a:p>
            <a:r>
              <a:rPr lang="en-US" sz="1600" dirty="0">
                <a:solidFill>
                  <a:srgbClr val="BC4D23"/>
                </a:solidFill>
              </a:rPr>
              <a:t>― </a:t>
            </a:r>
            <a:r>
              <a:rPr lang="en-US" sz="1600" dirty="0" err="1">
                <a:solidFill>
                  <a:srgbClr val="BC4D23"/>
                </a:solidFill>
              </a:rPr>
              <a:t>Ibram</a:t>
            </a:r>
            <a:r>
              <a:rPr lang="en-US" sz="1600" dirty="0">
                <a:solidFill>
                  <a:srgbClr val="BC4D23"/>
                </a:solidFill>
              </a:rPr>
              <a:t> X. </a:t>
            </a:r>
            <a:r>
              <a:rPr lang="en-US" sz="1600" dirty="0" err="1">
                <a:solidFill>
                  <a:srgbClr val="BC4D23"/>
                </a:solidFill>
              </a:rPr>
              <a:t>Kendi</a:t>
            </a:r>
            <a:r>
              <a:rPr lang="en-US" sz="1600" dirty="0">
                <a:solidFill>
                  <a:srgbClr val="BC4D23"/>
                </a:solidFill>
              </a:rPr>
              <a:t>, Stamped from the Beginning: The Definitive History of Racist Ideas in America</a:t>
            </a:r>
          </a:p>
          <a:p>
            <a:endParaRPr lang="en-US" dirty="0"/>
          </a:p>
        </p:txBody>
      </p:sp>
    </p:spTree>
    <p:extLst>
      <p:ext uri="{BB962C8B-B14F-4D97-AF65-F5344CB8AC3E}">
        <p14:creationId xmlns:p14="http://schemas.microsoft.com/office/powerpoint/2010/main" val="1962981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7200"/>
                    </a14:imgEffect>
                  </a14:imgLayer>
                </a14:imgProps>
              </a:ext>
            </a:extLst>
          </a:blip>
          <a:srcRect l="13789"/>
          <a:stretch/>
        </p:blipFill>
        <p:spPr>
          <a:xfrm>
            <a:off x="0" y="-78154"/>
            <a:ext cx="9675446" cy="7014308"/>
          </a:xfrm>
          <a:prstGeom prst="rect">
            <a:avLst/>
          </a:prstGeom>
        </p:spPr>
      </p:pic>
      <p:sp>
        <p:nvSpPr>
          <p:cNvPr id="6" name="Title 1"/>
          <p:cNvSpPr txBox="1">
            <a:spLocks/>
          </p:cNvSpPr>
          <p:nvPr/>
        </p:nvSpPr>
        <p:spPr>
          <a:xfrm>
            <a:off x="861118" y="2690467"/>
            <a:ext cx="7836177" cy="1678851"/>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US" sz="5400" b="1" spc="-150" dirty="0">
              <a:solidFill>
                <a:schemeClr val="bg1"/>
              </a:solidFill>
            </a:endParaRPr>
          </a:p>
        </p:txBody>
      </p:sp>
      <p:sp>
        <p:nvSpPr>
          <p:cNvPr id="5" name="Title 1"/>
          <p:cNvSpPr txBox="1">
            <a:spLocks/>
          </p:cNvSpPr>
          <p:nvPr/>
        </p:nvSpPr>
        <p:spPr>
          <a:xfrm>
            <a:off x="659286" y="2142176"/>
            <a:ext cx="8484714" cy="2378381"/>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5400" b="1" spc="-150" dirty="0">
                <a:solidFill>
                  <a:schemeClr val="bg1"/>
                </a:solidFill>
              </a:rPr>
              <a:t>Social Determinants of </a:t>
            </a:r>
          </a:p>
          <a:p>
            <a:r>
              <a:rPr lang="en-US" sz="5400" b="1" spc="-150" dirty="0">
                <a:solidFill>
                  <a:schemeClr val="bg1"/>
                </a:solidFill>
              </a:rPr>
              <a:t>Infant and Maternal Mortality</a:t>
            </a:r>
          </a:p>
          <a:p>
            <a:endParaRPr lang="en-US" sz="5400" b="1" spc="-150" dirty="0">
              <a:solidFill>
                <a:schemeClr val="bg1"/>
              </a:solidFill>
            </a:endParaRPr>
          </a:p>
        </p:txBody>
      </p:sp>
    </p:spTree>
    <p:extLst>
      <p:ext uri="{BB962C8B-B14F-4D97-AF65-F5344CB8AC3E}">
        <p14:creationId xmlns:p14="http://schemas.microsoft.com/office/powerpoint/2010/main" val="28100701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2667000" y="482083"/>
            <a:ext cx="3908778" cy="541428"/>
          </a:xfrm>
          <a:prstGeom prst="rect">
            <a:avLst/>
          </a:prstGeom>
          <a:solidFill>
            <a:schemeClr val="tx2"/>
          </a:solid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80000"/>
              </a:lnSpc>
            </a:pPr>
            <a:r>
              <a:rPr lang="en-US" sz="2900" b="1" spc="-100" dirty="0">
                <a:solidFill>
                  <a:schemeClr val="bg1"/>
                </a:solidFill>
              </a:rPr>
              <a:t>Maternal Mortality</a:t>
            </a:r>
          </a:p>
        </p:txBody>
      </p:sp>
      <p:sp>
        <p:nvSpPr>
          <p:cNvPr id="6" name="Content Placeholder 2"/>
          <p:cNvSpPr txBox="1">
            <a:spLocks/>
          </p:cNvSpPr>
          <p:nvPr/>
        </p:nvSpPr>
        <p:spPr>
          <a:xfrm>
            <a:off x="751840" y="1471690"/>
            <a:ext cx="7772400" cy="489754"/>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80000"/>
              </a:lnSpc>
              <a:buNone/>
            </a:pPr>
            <a:r>
              <a:rPr lang="en-US" sz="2000" dirty="0">
                <a:solidFill>
                  <a:srgbClr val="2D3138"/>
                </a:solidFill>
              </a:rPr>
              <a:t>Maternal death due to complications of pregnancy and childbirth.</a:t>
            </a:r>
          </a:p>
        </p:txBody>
      </p:sp>
      <p:graphicFrame>
        <p:nvGraphicFramePr>
          <p:cNvPr id="7" name="Shape 465"/>
          <p:cNvGraphicFramePr/>
          <p:nvPr>
            <p:extLst>
              <p:ext uri="{D42A27DB-BD31-4B8C-83A1-F6EECF244321}">
                <p14:modId xmlns:p14="http://schemas.microsoft.com/office/powerpoint/2010/main" val="1909278112"/>
              </p:ext>
            </p:extLst>
          </p:nvPr>
        </p:nvGraphicFramePr>
        <p:xfrm>
          <a:off x="1183922" y="2122311"/>
          <a:ext cx="6859411" cy="3566180"/>
        </p:xfrm>
        <a:graphic>
          <a:graphicData uri="http://schemas.openxmlformats.org/drawingml/2006/table">
            <a:tbl>
              <a:tblPr firstRow="1" bandRow="1">
                <a:tableStyleId>{775DCB02-9BB8-47FD-8907-85C794F793BA}</a:tableStyleId>
              </a:tblPr>
              <a:tblGrid>
                <a:gridCol w="3232856">
                  <a:extLst>
                    <a:ext uri="{9D8B030D-6E8A-4147-A177-3AD203B41FA5}">
                      <a16:colId xmlns:a16="http://schemas.microsoft.com/office/drawing/2014/main" val="20000"/>
                    </a:ext>
                  </a:extLst>
                </a:gridCol>
                <a:gridCol w="3626555">
                  <a:extLst>
                    <a:ext uri="{9D8B030D-6E8A-4147-A177-3AD203B41FA5}">
                      <a16:colId xmlns:a16="http://schemas.microsoft.com/office/drawing/2014/main" val="20001"/>
                    </a:ext>
                  </a:extLst>
                </a:gridCol>
              </a:tblGrid>
              <a:tr h="457200">
                <a:tc>
                  <a:txBody>
                    <a:bodyPr/>
                    <a:lstStyle/>
                    <a:p>
                      <a:pPr marL="0" marR="0" lvl="0" indent="0" algn="ctr" rtl="0">
                        <a:spcBef>
                          <a:spcPts val="0"/>
                        </a:spcBef>
                        <a:buSzPct val="25000"/>
                        <a:buNone/>
                      </a:pPr>
                      <a:r>
                        <a:rPr lang="en-US" sz="1800" dirty="0"/>
                        <a:t>Clinical Risk Factors</a:t>
                      </a:r>
                    </a:p>
                  </a:txBody>
                  <a:tcPr marL="91450" marR="91450" marT="45725" marB="45725">
                    <a:solidFill>
                      <a:srgbClr val="5E6FB4"/>
                    </a:solidFill>
                  </a:tcPr>
                </a:tc>
                <a:tc>
                  <a:txBody>
                    <a:bodyPr/>
                    <a:lstStyle/>
                    <a:p>
                      <a:pPr marL="0" marR="0" lvl="0" indent="0" algn="ctr" rtl="0">
                        <a:spcBef>
                          <a:spcPts val="0"/>
                        </a:spcBef>
                        <a:buSzPct val="25000"/>
                        <a:buNone/>
                      </a:pPr>
                      <a:r>
                        <a:rPr lang="en-US" sz="2400" b="1" dirty="0"/>
                        <a:t>Social Risk Factors</a:t>
                      </a:r>
                    </a:p>
                  </a:txBody>
                  <a:tcPr marL="91450" marR="91450" marT="45725" marB="45725">
                    <a:solidFill>
                      <a:srgbClr val="5E6FB4"/>
                    </a:solidFill>
                  </a:tcPr>
                </a:tc>
                <a:extLst>
                  <a:ext uri="{0D108BD9-81ED-4DB2-BD59-A6C34878D82A}">
                    <a16:rowId xmlns:a16="http://schemas.microsoft.com/office/drawing/2014/main" val="10000"/>
                  </a:ext>
                </a:extLst>
              </a:tr>
              <a:tr h="1923350">
                <a:tc>
                  <a:txBody>
                    <a:bodyPr/>
                    <a:lstStyle/>
                    <a:p>
                      <a:pPr marL="285750" indent="-285750">
                        <a:buFont typeface="Arial"/>
                        <a:buChar char="•"/>
                      </a:pPr>
                      <a:r>
                        <a:rPr lang="en-US" dirty="0">
                          <a:solidFill>
                            <a:srgbClr val="2D3138"/>
                          </a:solidFill>
                        </a:rPr>
                        <a:t>Eclampsia</a:t>
                      </a:r>
                    </a:p>
                    <a:p>
                      <a:pPr marL="285750" indent="-285750">
                        <a:buFont typeface="Arial"/>
                        <a:buChar char="•"/>
                      </a:pPr>
                      <a:r>
                        <a:rPr lang="en-US" dirty="0">
                          <a:solidFill>
                            <a:srgbClr val="2D3138"/>
                          </a:solidFill>
                        </a:rPr>
                        <a:t>Cardiac disease</a:t>
                      </a:r>
                    </a:p>
                    <a:p>
                      <a:pPr marL="285750" indent="-285750">
                        <a:buFont typeface="Arial"/>
                        <a:buChar char="•"/>
                      </a:pPr>
                      <a:r>
                        <a:rPr lang="en-US" dirty="0">
                          <a:solidFill>
                            <a:srgbClr val="2D3138"/>
                          </a:solidFill>
                        </a:rPr>
                        <a:t>Acute renal failure</a:t>
                      </a:r>
                    </a:p>
                    <a:p>
                      <a:pPr marL="285750" indent="-285750">
                        <a:buFont typeface="Arial"/>
                        <a:buChar char="•"/>
                      </a:pPr>
                      <a:r>
                        <a:rPr lang="en-US" dirty="0">
                          <a:solidFill>
                            <a:srgbClr val="2D3138"/>
                          </a:solidFill>
                        </a:rPr>
                        <a:t>Preconception BMI </a:t>
                      </a:r>
                    </a:p>
                    <a:p>
                      <a:pPr marL="285750" indent="-285750">
                        <a:buFont typeface="Arial"/>
                        <a:buChar char="•"/>
                      </a:pPr>
                      <a:r>
                        <a:rPr lang="en-US" dirty="0">
                          <a:solidFill>
                            <a:srgbClr val="2D3138"/>
                          </a:solidFill>
                        </a:rPr>
                        <a:t>Chronic conditions</a:t>
                      </a:r>
                    </a:p>
                    <a:p>
                      <a:pPr marL="285750" indent="-285750">
                        <a:buFont typeface="Arial"/>
                        <a:buChar char="•"/>
                      </a:pPr>
                      <a:r>
                        <a:rPr lang="en-US" dirty="0">
                          <a:solidFill>
                            <a:srgbClr val="2D3138"/>
                          </a:solidFill>
                        </a:rPr>
                        <a:t>Serious obstetric complications </a:t>
                      </a:r>
                    </a:p>
                    <a:p>
                      <a:pPr marL="742950" lvl="1" indent="-285750">
                        <a:buFont typeface="Courier New"/>
                        <a:buChar char="o"/>
                      </a:pPr>
                      <a:r>
                        <a:rPr lang="en-US" dirty="0">
                          <a:solidFill>
                            <a:srgbClr val="2D3138"/>
                          </a:solidFill>
                        </a:rPr>
                        <a:t>Blood transfusion</a:t>
                      </a:r>
                    </a:p>
                    <a:p>
                      <a:pPr marL="742950" lvl="1" indent="-285750">
                        <a:buFont typeface="Courier New"/>
                        <a:buChar char="o"/>
                      </a:pPr>
                      <a:r>
                        <a:rPr lang="en-US" dirty="0">
                          <a:solidFill>
                            <a:srgbClr val="2D3138"/>
                          </a:solidFill>
                        </a:rPr>
                        <a:t>Ventilation</a:t>
                      </a:r>
                    </a:p>
                    <a:p>
                      <a:pPr marL="742950" lvl="1" indent="-285750">
                        <a:buFont typeface="Courier New"/>
                        <a:buChar char="o"/>
                      </a:pPr>
                      <a:r>
                        <a:rPr lang="en-US" dirty="0">
                          <a:solidFill>
                            <a:srgbClr val="2D3138"/>
                          </a:solidFill>
                        </a:rPr>
                        <a:t>Hysterectomy</a:t>
                      </a:r>
                    </a:p>
                    <a:p>
                      <a:pPr marL="742950" lvl="1" indent="-285750">
                        <a:buFont typeface="Courier New"/>
                        <a:buChar char="o"/>
                      </a:pPr>
                      <a:r>
                        <a:rPr lang="en-US" dirty="0">
                          <a:solidFill>
                            <a:srgbClr val="2D3138"/>
                          </a:solidFill>
                        </a:rPr>
                        <a:t>Heart failure</a:t>
                      </a:r>
                    </a:p>
                  </a:txBody>
                  <a:tcPr marL="91450" marR="91450" marT="45725" marB="45725"/>
                </a:tc>
                <a:tc>
                  <a:txBody>
                    <a:bodyPr/>
                    <a:lstStyle/>
                    <a:p>
                      <a:pPr marL="285750" indent="-285750">
                        <a:buFont typeface="Arial"/>
                        <a:buChar char="•"/>
                      </a:pPr>
                      <a:r>
                        <a:rPr lang="en-US" b="1" dirty="0">
                          <a:solidFill>
                            <a:srgbClr val="2D3138"/>
                          </a:solidFill>
                        </a:rPr>
                        <a:t>Housing</a:t>
                      </a:r>
                    </a:p>
                    <a:p>
                      <a:pPr marL="285750" indent="-285750">
                        <a:buFont typeface="Arial"/>
                        <a:buChar char="•"/>
                      </a:pPr>
                      <a:r>
                        <a:rPr lang="en-US" b="1" dirty="0">
                          <a:solidFill>
                            <a:srgbClr val="2D3138"/>
                          </a:solidFill>
                        </a:rPr>
                        <a:t>Income</a:t>
                      </a:r>
                    </a:p>
                    <a:p>
                      <a:pPr marL="285750" indent="-285750">
                        <a:buFont typeface="Arial"/>
                        <a:buChar char="•"/>
                      </a:pPr>
                      <a:r>
                        <a:rPr lang="en-US" b="1" dirty="0">
                          <a:solidFill>
                            <a:srgbClr val="2D3138"/>
                          </a:solidFill>
                        </a:rPr>
                        <a:t>Neighborhood safety</a:t>
                      </a:r>
                    </a:p>
                    <a:p>
                      <a:pPr marL="285750" indent="-285750">
                        <a:buFont typeface="Arial"/>
                        <a:buChar char="•"/>
                      </a:pPr>
                      <a:r>
                        <a:rPr lang="en-US" b="1" dirty="0">
                          <a:solidFill>
                            <a:srgbClr val="2D3138"/>
                          </a:solidFill>
                        </a:rPr>
                        <a:t>Air quality and environmental stresses</a:t>
                      </a:r>
                    </a:p>
                    <a:p>
                      <a:pPr marL="285750" indent="-285750">
                        <a:buFont typeface="Arial"/>
                        <a:buChar char="•"/>
                      </a:pPr>
                      <a:r>
                        <a:rPr lang="en-US" b="1" dirty="0">
                          <a:solidFill>
                            <a:srgbClr val="2D3138"/>
                          </a:solidFill>
                        </a:rPr>
                        <a:t>Food Insecurity</a:t>
                      </a:r>
                    </a:p>
                    <a:p>
                      <a:pPr marL="285750" indent="-285750">
                        <a:buFont typeface="Arial"/>
                        <a:buChar char="•"/>
                      </a:pPr>
                      <a:r>
                        <a:rPr lang="en-US" b="1" dirty="0">
                          <a:solidFill>
                            <a:srgbClr val="2D3138"/>
                          </a:solidFill>
                        </a:rPr>
                        <a:t>Access to quality, comprehensive health care services</a:t>
                      </a:r>
                    </a:p>
                    <a:p>
                      <a:pPr marL="285750" indent="-285750">
                        <a:buFont typeface="Arial"/>
                        <a:buChar char="•"/>
                      </a:pPr>
                      <a:r>
                        <a:rPr lang="en-US" b="1" dirty="0">
                          <a:solidFill>
                            <a:srgbClr val="2D3138"/>
                          </a:solidFill>
                        </a:rPr>
                        <a:t>Low</a:t>
                      </a:r>
                      <a:r>
                        <a:rPr lang="en-US" b="1" baseline="0" dirty="0">
                          <a:solidFill>
                            <a:srgbClr val="2D3138"/>
                          </a:solidFill>
                        </a:rPr>
                        <a:t> educational attainment</a:t>
                      </a:r>
                      <a:endParaRPr lang="en-US" b="1" dirty="0">
                        <a:solidFill>
                          <a:srgbClr val="2D3138"/>
                        </a:solidFill>
                      </a:endParaRPr>
                    </a:p>
                    <a:p>
                      <a:pPr marL="285750" indent="-285750">
                        <a:buFont typeface="Arial"/>
                        <a:buChar char="•"/>
                      </a:pPr>
                      <a:r>
                        <a:rPr lang="en-US" b="1" dirty="0">
                          <a:solidFill>
                            <a:srgbClr val="2D3138"/>
                          </a:solidFill>
                        </a:rPr>
                        <a:t>Unemployment</a:t>
                      </a:r>
                      <a:r>
                        <a:rPr lang="en-US" b="1" baseline="0" dirty="0">
                          <a:solidFill>
                            <a:srgbClr val="2D3138"/>
                          </a:solidFill>
                        </a:rPr>
                        <a:t> and </a:t>
                      </a:r>
                      <a:r>
                        <a:rPr lang="en-US" b="1" dirty="0">
                          <a:solidFill>
                            <a:srgbClr val="2D3138"/>
                          </a:solidFill>
                        </a:rPr>
                        <a:t>rigid scheduling</a:t>
                      </a:r>
                    </a:p>
                  </a:txBody>
                  <a:tcPr marL="91450" marR="91450" marT="45725" marB="457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184312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2240637" y="723383"/>
            <a:ext cx="4662720" cy="541428"/>
          </a:xfrm>
          <a:prstGeom prst="rect">
            <a:avLst/>
          </a:prstGeom>
          <a:solidFill>
            <a:schemeClr val="tx2"/>
          </a:solid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80000"/>
              </a:lnSpc>
            </a:pPr>
            <a:r>
              <a:rPr lang="en-US" sz="2900" b="1" spc="-100" dirty="0">
                <a:solidFill>
                  <a:schemeClr val="bg1"/>
                </a:solidFill>
              </a:rPr>
              <a:t>Preterm Related Conditions</a:t>
            </a:r>
          </a:p>
        </p:txBody>
      </p:sp>
      <p:sp>
        <p:nvSpPr>
          <p:cNvPr id="11" name="Content Placeholder 2"/>
          <p:cNvSpPr txBox="1">
            <a:spLocks/>
          </p:cNvSpPr>
          <p:nvPr/>
        </p:nvSpPr>
        <p:spPr>
          <a:xfrm>
            <a:off x="1668294" y="1752178"/>
            <a:ext cx="6142206" cy="771493"/>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80000"/>
              </a:lnSpc>
              <a:buNone/>
            </a:pPr>
            <a:r>
              <a:rPr lang="en-US" sz="2000" dirty="0">
                <a:solidFill>
                  <a:srgbClr val="2D3138"/>
                </a:solidFill>
              </a:rPr>
              <a:t>Babies born at 20-37 weeks gestation are at risk for preterm related health conditions</a:t>
            </a:r>
          </a:p>
        </p:txBody>
      </p:sp>
      <p:graphicFrame>
        <p:nvGraphicFramePr>
          <p:cNvPr id="14" name="Shape 449"/>
          <p:cNvGraphicFramePr/>
          <p:nvPr>
            <p:extLst>
              <p:ext uri="{D42A27DB-BD31-4B8C-83A1-F6EECF244321}">
                <p14:modId xmlns:p14="http://schemas.microsoft.com/office/powerpoint/2010/main" val="2030400400"/>
              </p:ext>
            </p:extLst>
          </p:nvPr>
        </p:nvGraphicFramePr>
        <p:xfrm>
          <a:off x="660401" y="2523671"/>
          <a:ext cx="8120742" cy="3291860"/>
        </p:xfrm>
        <a:graphic>
          <a:graphicData uri="http://schemas.openxmlformats.org/drawingml/2006/table">
            <a:tbl>
              <a:tblPr firstRow="1" bandRow="1">
                <a:tableStyleId>{775DCB02-9BB8-47FD-8907-85C794F793BA}</a:tableStyleId>
              </a:tblPr>
              <a:tblGrid>
                <a:gridCol w="4517161">
                  <a:extLst>
                    <a:ext uri="{9D8B030D-6E8A-4147-A177-3AD203B41FA5}">
                      <a16:colId xmlns:a16="http://schemas.microsoft.com/office/drawing/2014/main" val="20000"/>
                    </a:ext>
                  </a:extLst>
                </a:gridCol>
                <a:gridCol w="3603581">
                  <a:extLst>
                    <a:ext uri="{9D8B030D-6E8A-4147-A177-3AD203B41FA5}">
                      <a16:colId xmlns:a16="http://schemas.microsoft.com/office/drawing/2014/main" val="20001"/>
                    </a:ext>
                  </a:extLst>
                </a:gridCol>
              </a:tblGrid>
              <a:tr h="344620">
                <a:tc>
                  <a:txBody>
                    <a:bodyPr/>
                    <a:lstStyle/>
                    <a:p>
                      <a:pPr marL="0" marR="0" lvl="0" indent="0" algn="l" rtl="0">
                        <a:spcBef>
                          <a:spcPts val="0"/>
                        </a:spcBef>
                        <a:buSzPct val="25000"/>
                        <a:buNone/>
                      </a:pPr>
                      <a:r>
                        <a:rPr lang="en-US" sz="1800" dirty="0"/>
                        <a:t>Clinical Risk Factors</a:t>
                      </a:r>
                    </a:p>
                  </a:txBody>
                  <a:tcPr marL="91450" marR="91450" marT="45725" marB="45725">
                    <a:solidFill>
                      <a:srgbClr val="5E6FB4"/>
                    </a:solidFill>
                  </a:tcPr>
                </a:tc>
                <a:tc>
                  <a:txBody>
                    <a:bodyPr/>
                    <a:lstStyle/>
                    <a:p>
                      <a:pPr marL="0" marR="0" lvl="0" indent="0" algn="l" rtl="0">
                        <a:spcBef>
                          <a:spcPts val="0"/>
                        </a:spcBef>
                        <a:buSzPct val="25000"/>
                        <a:buNone/>
                      </a:pPr>
                      <a:r>
                        <a:rPr lang="en-US" sz="2400" dirty="0"/>
                        <a:t>Social Risk Factors</a:t>
                      </a:r>
                    </a:p>
                  </a:txBody>
                  <a:tcPr marL="91450" marR="91450" marT="45725" marB="45725">
                    <a:solidFill>
                      <a:srgbClr val="5E6FB4"/>
                    </a:solidFill>
                  </a:tcPr>
                </a:tc>
                <a:extLst>
                  <a:ext uri="{0D108BD9-81ED-4DB2-BD59-A6C34878D82A}">
                    <a16:rowId xmlns:a16="http://schemas.microsoft.com/office/drawing/2014/main" val="10000"/>
                  </a:ext>
                </a:extLst>
              </a:tr>
              <a:tr h="2670743">
                <a:tc>
                  <a:txBody>
                    <a:bodyPr/>
                    <a:lstStyle/>
                    <a:p>
                      <a:pPr marL="285750" marR="0" lvl="0" indent="-285750" algn="l" rtl="0">
                        <a:spcBef>
                          <a:spcPts val="0"/>
                        </a:spcBef>
                        <a:buClr>
                          <a:schemeClr val="dk1"/>
                        </a:buClr>
                        <a:buSzPct val="100000"/>
                        <a:buFont typeface="Arial"/>
                        <a:buChar char="•"/>
                      </a:pPr>
                      <a:r>
                        <a:rPr lang="en-US" sz="1800" dirty="0">
                          <a:solidFill>
                            <a:srgbClr val="2D3138"/>
                          </a:solidFill>
                        </a:rPr>
                        <a:t>Short cervix</a:t>
                      </a:r>
                    </a:p>
                    <a:p>
                      <a:pPr marL="285750" marR="0" lvl="0" indent="-285750" algn="l" rtl="0">
                        <a:spcBef>
                          <a:spcPts val="0"/>
                        </a:spcBef>
                        <a:buClr>
                          <a:schemeClr val="dk1"/>
                        </a:buClr>
                        <a:buSzPct val="100000"/>
                        <a:buFont typeface="Arial"/>
                        <a:buChar char="•"/>
                      </a:pPr>
                      <a:r>
                        <a:rPr lang="en-US" sz="1800" dirty="0">
                          <a:solidFill>
                            <a:srgbClr val="2D3138"/>
                          </a:solidFill>
                        </a:rPr>
                        <a:t>Previous preterm birth</a:t>
                      </a:r>
                    </a:p>
                    <a:p>
                      <a:pPr marL="285750" marR="0" lvl="0" indent="-285750" algn="l" rtl="0">
                        <a:spcBef>
                          <a:spcPts val="0"/>
                        </a:spcBef>
                        <a:buClr>
                          <a:schemeClr val="dk1"/>
                        </a:buClr>
                        <a:buSzPct val="100000"/>
                        <a:buFont typeface="Arial"/>
                        <a:buChar char="•"/>
                      </a:pPr>
                      <a:r>
                        <a:rPr lang="en-US" sz="1800" dirty="0">
                          <a:solidFill>
                            <a:srgbClr val="2D3138"/>
                          </a:solidFill>
                        </a:rPr>
                        <a:t>Short interval between pregnancies</a:t>
                      </a:r>
                    </a:p>
                    <a:p>
                      <a:pPr marL="285750" marR="0" lvl="0" indent="-285750" algn="l" rtl="0">
                        <a:spcBef>
                          <a:spcPts val="0"/>
                        </a:spcBef>
                        <a:buClr>
                          <a:schemeClr val="dk1"/>
                        </a:buClr>
                        <a:buSzPct val="100000"/>
                        <a:buFont typeface="Arial"/>
                        <a:buChar char="•"/>
                      </a:pPr>
                      <a:r>
                        <a:rPr lang="en-US" sz="1800" dirty="0">
                          <a:solidFill>
                            <a:srgbClr val="2D3138"/>
                          </a:solidFill>
                        </a:rPr>
                        <a:t>History of certain types of surgery on the uterus or cervix</a:t>
                      </a:r>
                    </a:p>
                    <a:p>
                      <a:pPr marL="285750" marR="0" lvl="0" indent="-285750" algn="l" rtl="0">
                        <a:spcBef>
                          <a:spcPts val="0"/>
                        </a:spcBef>
                        <a:buClr>
                          <a:schemeClr val="dk1"/>
                        </a:buClr>
                        <a:buSzPct val="100000"/>
                        <a:buFont typeface="Arial"/>
                        <a:buChar char="•"/>
                      </a:pPr>
                      <a:r>
                        <a:rPr lang="en-US" sz="1800" dirty="0">
                          <a:solidFill>
                            <a:srgbClr val="2D3138"/>
                          </a:solidFill>
                        </a:rPr>
                        <a:t>Pregnancy complications such as multiple pregnancy and vaginal bleeding</a:t>
                      </a:r>
                    </a:p>
                    <a:p>
                      <a:pPr marL="285750" marR="0" lvl="0" indent="-285750" algn="l" rtl="0">
                        <a:spcBef>
                          <a:spcPts val="0"/>
                        </a:spcBef>
                        <a:buClr>
                          <a:schemeClr val="dk1"/>
                        </a:buClr>
                        <a:buSzPct val="100000"/>
                        <a:buFont typeface="Arial"/>
                        <a:buChar char="•"/>
                      </a:pPr>
                      <a:r>
                        <a:rPr lang="en-US" sz="1800" dirty="0">
                          <a:solidFill>
                            <a:srgbClr val="2D3138"/>
                          </a:solidFill>
                        </a:rPr>
                        <a:t>Low pre-pregnancy weight</a:t>
                      </a:r>
                    </a:p>
                    <a:p>
                      <a:pPr marL="285750" marR="0" lvl="0" indent="-285750" algn="l" rtl="0">
                        <a:spcBef>
                          <a:spcPts val="0"/>
                        </a:spcBef>
                        <a:buClr>
                          <a:schemeClr val="dk1"/>
                        </a:buClr>
                        <a:buSzPct val="100000"/>
                        <a:buFont typeface="Arial"/>
                        <a:buChar char="•"/>
                      </a:pPr>
                      <a:r>
                        <a:rPr lang="en-US" sz="1800" dirty="0">
                          <a:solidFill>
                            <a:srgbClr val="2D3138"/>
                          </a:solidFill>
                        </a:rPr>
                        <a:t>Smoking during pregnancy</a:t>
                      </a:r>
                    </a:p>
                    <a:p>
                      <a:pPr marL="285750" marR="0" lvl="0" indent="-285750" algn="l" rtl="0">
                        <a:spcBef>
                          <a:spcPts val="0"/>
                        </a:spcBef>
                        <a:buClr>
                          <a:schemeClr val="dk1"/>
                        </a:buClr>
                        <a:buSzPct val="100000"/>
                        <a:buFont typeface="Arial"/>
                        <a:buChar char="•"/>
                      </a:pPr>
                      <a:r>
                        <a:rPr lang="en-US" sz="1800" dirty="0">
                          <a:solidFill>
                            <a:srgbClr val="2D3138"/>
                          </a:solidFill>
                        </a:rPr>
                        <a:t>Substance use during pregnancy</a:t>
                      </a:r>
                      <a:endParaRPr lang="en-US" sz="1800" b="1" dirty="0">
                        <a:solidFill>
                          <a:srgbClr val="2D3138"/>
                        </a:solidFill>
                      </a:endParaRPr>
                    </a:p>
                  </a:txBody>
                  <a:tcPr marL="91450" marR="91450" marT="45725" marB="45725"/>
                </a:tc>
                <a:tc>
                  <a:txBody>
                    <a:bodyPr/>
                    <a:lstStyle/>
                    <a:p>
                      <a:pPr marL="285750" marR="0" lvl="0" indent="-285750" algn="l" rtl="0">
                        <a:spcBef>
                          <a:spcPts val="0"/>
                        </a:spcBef>
                        <a:buClr>
                          <a:schemeClr val="dk1"/>
                        </a:buClr>
                        <a:buSzPct val="100000"/>
                        <a:buFont typeface="Arial"/>
                        <a:buChar char="•"/>
                      </a:pPr>
                      <a:r>
                        <a:rPr lang="en-US" sz="1800" dirty="0">
                          <a:solidFill>
                            <a:srgbClr val="2D3138"/>
                          </a:solidFill>
                        </a:rPr>
                        <a:t>R</a:t>
                      </a:r>
                      <a:r>
                        <a:rPr lang="en-US" sz="1800" b="1" dirty="0">
                          <a:solidFill>
                            <a:srgbClr val="2D3138"/>
                          </a:solidFill>
                        </a:rPr>
                        <a:t>acial residential segregation (isolation)</a:t>
                      </a:r>
                    </a:p>
                    <a:p>
                      <a:pPr marL="285750" marR="0" lvl="0" indent="-285750" algn="l" rtl="0">
                        <a:spcBef>
                          <a:spcPts val="0"/>
                        </a:spcBef>
                        <a:buClr>
                          <a:schemeClr val="dk1"/>
                        </a:buClr>
                        <a:buSzPct val="100000"/>
                        <a:buFont typeface="Arial"/>
                        <a:buChar char="•"/>
                      </a:pPr>
                      <a:r>
                        <a:rPr lang="en-US" sz="1800" b="1" dirty="0">
                          <a:solidFill>
                            <a:srgbClr val="2D3138"/>
                          </a:solidFill>
                        </a:rPr>
                        <a:t>Unemployment</a:t>
                      </a:r>
                    </a:p>
                    <a:p>
                      <a:pPr marL="285750" marR="0" lvl="0" indent="-285750" algn="l" rtl="0">
                        <a:spcBef>
                          <a:spcPts val="0"/>
                        </a:spcBef>
                        <a:buClr>
                          <a:schemeClr val="dk1"/>
                        </a:buClr>
                        <a:buSzPct val="100000"/>
                        <a:buFont typeface="Arial"/>
                        <a:buChar char="•"/>
                      </a:pPr>
                      <a:r>
                        <a:rPr lang="en-US" sz="1800" b="1" dirty="0">
                          <a:solidFill>
                            <a:srgbClr val="2D3138"/>
                          </a:solidFill>
                        </a:rPr>
                        <a:t>Median household income</a:t>
                      </a:r>
                    </a:p>
                    <a:p>
                      <a:pPr marL="285750" marR="0" lvl="0" indent="-285750" algn="l" rtl="0">
                        <a:spcBef>
                          <a:spcPts val="0"/>
                        </a:spcBef>
                        <a:buClr>
                          <a:schemeClr val="dk1"/>
                        </a:buClr>
                        <a:buSzPct val="100000"/>
                        <a:buFont typeface="Arial"/>
                        <a:buChar char="•"/>
                      </a:pPr>
                      <a:r>
                        <a:rPr lang="en-US" sz="1800" b="1" dirty="0">
                          <a:solidFill>
                            <a:srgbClr val="2D3138"/>
                          </a:solidFill>
                        </a:rPr>
                        <a:t>Structural racism (racial inequality in employment)</a:t>
                      </a:r>
                    </a:p>
                    <a:p>
                      <a:pPr marL="285750" marR="0" lvl="0" indent="-285750" algn="l" rtl="0">
                        <a:spcBef>
                          <a:spcPts val="0"/>
                        </a:spcBef>
                        <a:buClr>
                          <a:schemeClr val="dk1"/>
                        </a:buClr>
                        <a:buSzPct val="100000"/>
                        <a:buFont typeface="Arial"/>
                        <a:buChar char="•"/>
                      </a:pPr>
                      <a:r>
                        <a:rPr lang="en-US" sz="1800" b="1" dirty="0">
                          <a:solidFill>
                            <a:srgbClr val="2D3138"/>
                          </a:solidFill>
                        </a:rPr>
                        <a:t>Gender inequality in earnings.</a:t>
                      </a:r>
                    </a:p>
                  </a:txBody>
                  <a:tcPr marL="91450" marR="91450" marT="45725" marB="457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919784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2367274" y="482083"/>
            <a:ext cx="4409446" cy="541428"/>
          </a:xfrm>
          <a:prstGeom prst="rect">
            <a:avLst/>
          </a:prstGeom>
          <a:solidFill>
            <a:schemeClr val="tx2"/>
          </a:solid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80000"/>
              </a:lnSpc>
            </a:pPr>
            <a:r>
              <a:rPr lang="en-US" sz="2900" b="1" spc="-100" dirty="0">
                <a:solidFill>
                  <a:schemeClr val="bg1"/>
                </a:solidFill>
              </a:rPr>
              <a:t>Congenital Malformations</a:t>
            </a:r>
          </a:p>
        </p:txBody>
      </p:sp>
      <p:sp>
        <p:nvSpPr>
          <p:cNvPr id="7" name="Content Placeholder 2"/>
          <p:cNvSpPr txBox="1">
            <a:spLocks/>
          </p:cNvSpPr>
          <p:nvPr/>
        </p:nvSpPr>
        <p:spPr>
          <a:xfrm>
            <a:off x="711200" y="1512330"/>
            <a:ext cx="7721600" cy="1373110"/>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80000"/>
              </a:lnSpc>
              <a:buNone/>
            </a:pPr>
            <a:r>
              <a:rPr lang="en-US" sz="2000" dirty="0">
                <a:solidFill>
                  <a:srgbClr val="2D3138"/>
                </a:solidFill>
              </a:rPr>
              <a:t>Congenital malformations are birth defects or conditions present at birth. They can cause problems in overall health, how the body develops or how the body works.  Most common congenital malformations underlying cause of death include congenital malformation of the heart and chromosomal abnormalities.</a:t>
            </a:r>
          </a:p>
        </p:txBody>
      </p:sp>
      <p:graphicFrame>
        <p:nvGraphicFramePr>
          <p:cNvPr id="5" name="Shape 457"/>
          <p:cNvGraphicFramePr/>
          <p:nvPr>
            <p:extLst>
              <p:ext uri="{D42A27DB-BD31-4B8C-83A1-F6EECF244321}">
                <p14:modId xmlns:p14="http://schemas.microsoft.com/office/powerpoint/2010/main" val="3554517090"/>
              </p:ext>
            </p:extLst>
          </p:nvPr>
        </p:nvGraphicFramePr>
        <p:xfrm>
          <a:off x="711200" y="3141980"/>
          <a:ext cx="7721600" cy="3239985"/>
        </p:xfrm>
        <a:graphic>
          <a:graphicData uri="http://schemas.openxmlformats.org/drawingml/2006/table">
            <a:tbl>
              <a:tblPr firstRow="1" bandRow="1">
                <a:tableStyleId>{775DCB02-9BB8-47FD-8907-85C794F793BA}</a:tableStyleId>
              </a:tblPr>
              <a:tblGrid>
                <a:gridCol w="3860800">
                  <a:extLst>
                    <a:ext uri="{9D8B030D-6E8A-4147-A177-3AD203B41FA5}">
                      <a16:colId xmlns:a16="http://schemas.microsoft.com/office/drawing/2014/main" val="20000"/>
                    </a:ext>
                  </a:extLst>
                </a:gridCol>
                <a:gridCol w="3860800">
                  <a:extLst>
                    <a:ext uri="{9D8B030D-6E8A-4147-A177-3AD203B41FA5}">
                      <a16:colId xmlns:a16="http://schemas.microsoft.com/office/drawing/2014/main" val="20001"/>
                    </a:ext>
                  </a:extLst>
                </a:gridCol>
              </a:tblGrid>
              <a:tr h="424180">
                <a:tc>
                  <a:txBody>
                    <a:bodyPr/>
                    <a:lstStyle/>
                    <a:p>
                      <a:pPr marL="0" marR="0" lvl="0" indent="0" algn="l" rtl="0">
                        <a:spcBef>
                          <a:spcPts val="0"/>
                        </a:spcBef>
                        <a:buSzPct val="25000"/>
                        <a:buNone/>
                      </a:pPr>
                      <a:r>
                        <a:rPr lang="en-US" sz="1800" dirty="0"/>
                        <a:t>Clinical Risk Factors</a:t>
                      </a:r>
                    </a:p>
                  </a:txBody>
                  <a:tcPr marL="91450" marR="91450" marT="45725" marB="45725">
                    <a:solidFill>
                      <a:srgbClr val="5E6FB4"/>
                    </a:solidFill>
                  </a:tcPr>
                </a:tc>
                <a:tc>
                  <a:txBody>
                    <a:bodyPr/>
                    <a:lstStyle/>
                    <a:p>
                      <a:pPr marL="0" marR="0" lvl="0" indent="0" algn="l" rtl="0">
                        <a:spcBef>
                          <a:spcPts val="0"/>
                        </a:spcBef>
                        <a:buSzPct val="25000"/>
                        <a:buNone/>
                      </a:pPr>
                      <a:r>
                        <a:rPr lang="en-US" sz="2400" dirty="0"/>
                        <a:t>Social Risk Factors</a:t>
                      </a:r>
                    </a:p>
                  </a:txBody>
                  <a:tcPr marL="91450" marR="91450" marT="45725" marB="45725">
                    <a:solidFill>
                      <a:srgbClr val="5E6FB4"/>
                    </a:solidFill>
                  </a:tcPr>
                </a:tc>
                <a:extLst>
                  <a:ext uri="{0D108BD9-81ED-4DB2-BD59-A6C34878D82A}">
                    <a16:rowId xmlns:a16="http://schemas.microsoft.com/office/drawing/2014/main" val="10000"/>
                  </a:ext>
                </a:extLst>
              </a:tr>
              <a:tr h="2782775">
                <a:tc>
                  <a:txBody>
                    <a:bodyPr/>
                    <a:lstStyle/>
                    <a:p>
                      <a:pPr marL="285750" marR="0" lvl="0" indent="-285750" algn="l" rtl="0">
                        <a:spcBef>
                          <a:spcPts val="0"/>
                        </a:spcBef>
                        <a:buClr>
                          <a:schemeClr val="dk1"/>
                        </a:buClr>
                        <a:buSzPct val="100000"/>
                        <a:buFont typeface="Arial"/>
                        <a:buChar char="•"/>
                      </a:pPr>
                      <a:r>
                        <a:rPr lang="en-US" sz="1800" dirty="0">
                          <a:solidFill>
                            <a:srgbClr val="2D3138"/>
                          </a:solidFill>
                        </a:rPr>
                        <a:t>Genetic or inherited causes including chromosomal defects, single gene defects, dominant or recessive inheritance</a:t>
                      </a:r>
                    </a:p>
                    <a:p>
                      <a:pPr marL="285750" marR="0" lvl="0" indent="-285750" algn="l" rtl="0">
                        <a:spcBef>
                          <a:spcPts val="0"/>
                        </a:spcBef>
                        <a:buClr>
                          <a:schemeClr val="dk1"/>
                        </a:buClr>
                        <a:buSzPct val="100000"/>
                        <a:buFont typeface="Arial"/>
                        <a:buChar char="•"/>
                      </a:pPr>
                      <a:r>
                        <a:rPr lang="en-US" sz="1800" dirty="0">
                          <a:solidFill>
                            <a:srgbClr val="2D3138"/>
                          </a:solidFill>
                        </a:rPr>
                        <a:t>Environmental causes including a drug, alcohol, or maternal disease</a:t>
                      </a:r>
                    </a:p>
                    <a:p>
                      <a:pPr marL="285750" marR="0" lvl="0" indent="-285750" algn="l" rtl="0">
                        <a:spcBef>
                          <a:spcPts val="0"/>
                        </a:spcBef>
                        <a:buClr>
                          <a:schemeClr val="dk1"/>
                        </a:buClr>
                        <a:buSzPct val="100000"/>
                        <a:buFont typeface="Arial"/>
                        <a:buChar char="•"/>
                      </a:pPr>
                      <a:r>
                        <a:rPr lang="en-US" sz="1800" dirty="0">
                          <a:solidFill>
                            <a:srgbClr val="2D3138"/>
                          </a:solidFill>
                        </a:rPr>
                        <a:t>Multifactorial birth defects caused by a combination of genes and environmental exposures.</a:t>
                      </a:r>
                      <a:endParaRPr lang="en-US" sz="1800" b="0" dirty="0">
                        <a:solidFill>
                          <a:srgbClr val="2D3138"/>
                        </a:solidFill>
                      </a:endParaRPr>
                    </a:p>
                  </a:txBody>
                  <a:tcPr marL="91450" marR="91450" marT="45725" marB="45725"/>
                </a:tc>
                <a:tc>
                  <a:txBody>
                    <a:bodyPr/>
                    <a:lstStyle/>
                    <a:p>
                      <a:pPr marL="285750" marR="0" lvl="0" indent="-285750" algn="l" rtl="0">
                        <a:spcBef>
                          <a:spcPts val="0"/>
                        </a:spcBef>
                        <a:buClr>
                          <a:schemeClr val="dk1"/>
                        </a:buClr>
                        <a:buSzPct val="100000"/>
                        <a:buFont typeface="Arial"/>
                        <a:buChar char="•"/>
                      </a:pPr>
                      <a:r>
                        <a:rPr lang="en-US" sz="1800" b="1" dirty="0">
                          <a:solidFill>
                            <a:srgbClr val="2D3138"/>
                          </a:solidFill>
                        </a:rPr>
                        <a:t>Uninsured rates</a:t>
                      </a:r>
                    </a:p>
                    <a:p>
                      <a:pPr marL="285750" marR="0" lvl="0" indent="-285750" algn="l" rtl="0">
                        <a:spcBef>
                          <a:spcPts val="0"/>
                        </a:spcBef>
                        <a:buClr>
                          <a:schemeClr val="dk1"/>
                        </a:buClr>
                        <a:buSzPct val="100000"/>
                        <a:buFont typeface="Arial"/>
                        <a:buChar char="•"/>
                      </a:pPr>
                      <a:r>
                        <a:rPr lang="en-US" sz="1800" b="1" dirty="0">
                          <a:solidFill>
                            <a:srgbClr val="2D3138"/>
                          </a:solidFill>
                        </a:rPr>
                        <a:t>Prevalence of sexually transmitted infections within the population</a:t>
                      </a:r>
                    </a:p>
                    <a:p>
                      <a:pPr marL="285750" marR="0" lvl="0" indent="-285750" algn="l" rtl="0">
                        <a:spcBef>
                          <a:spcPts val="0"/>
                        </a:spcBef>
                        <a:buClr>
                          <a:schemeClr val="dk1"/>
                        </a:buClr>
                        <a:buSzPct val="100000"/>
                        <a:buFont typeface="Arial"/>
                        <a:buChar char="•"/>
                      </a:pPr>
                      <a:r>
                        <a:rPr lang="en-US" sz="1800" b="1" dirty="0">
                          <a:solidFill>
                            <a:srgbClr val="2D3138"/>
                          </a:solidFill>
                        </a:rPr>
                        <a:t>Food insecurity</a:t>
                      </a:r>
                    </a:p>
                    <a:p>
                      <a:pPr marL="285750" marR="0" lvl="0" indent="-285750" algn="l" rtl="0">
                        <a:spcBef>
                          <a:spcPts val="0"/>
                        </a:spcBef>
                        <a:buClr>
                          <a:schemeClr val="dk1"/>
                        </a:buClr>
                        <a:buSzPct val="100000"/>
                        <a:buFont typeface="Arial"/>
                        <a:buChar char="•"/>
                      </a:pPr>
                      <a:r>
                        <a:rPr lang="en-US" sz="1800" b="1" dirty="0">
                          <a:solidFill>
                            <a:srgbClr val="2D3138"/>
                          </a:solidFill>
                        </a:rPr>
                        <a:t>Limited access to healthy foods</a:t>
                      </a:r>
                    </a:p>
                    <a:p>
                      <a:pPr marL="0" marR="0" lvl="0" indent="0" algn="l" rtl="0">
                        <a:spcBef>
                          <a:spcPts val="0"/>
                        </a:spcBef>
                        <a:buSzPct val="25000"/>
                        <a:buNone/>
                      </a:pPr>
                      <a:endParaRPr sz="1800" dirty="0"/>
                    </a:p>
                    <a:p>
                      <a:pPr marL="0" marR="0" lvl="0" indent="0" algn="l" rtl="0">
                        <a:spcBef>
                          <a:spcPts val="0"/>
                        </a:spcBef>
                        <a:buSzPct val="25000"/>
                        <a:buNone/>
                      </a:pPr>
                      <a:endParaRPr sz="1800" dirty="0"/>
                    </a:p>
                  </a:txBody>
                  <a:tcPr marL="91450" marR="91450" marT="45725" marB="457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5221511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365494" y="482083"/>
            <a:ext cx="2413006" cy="541428"/>
          </a:xfrm>
          <a:prstGeom prst="rect">
            <a:avLst/>
          </a:prstGeom>
          <a:solidFill>
            <a:schemeClr val="tx2"/>
          </a:solid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80000"/>
              </a:lnSpc>
            </a:pPr>
            <a:r>
              <a:rPr lang="en-US" sz="2900" b="1" spc="-100" dirty="0">
                <a:solidFill>
                  <a:schemeClr val="bg1"/>
                </a:solidFill>
              </a:rPr>
              <a:t>SIDS/SUIDS</a:t>
            </a:r>
          </a:p>
        </p:txBody>
      </p:sp>
      <p:sp>
        <p:nvSpPr>
          <p:cNvPr id="6" name="Content Placeholder 2"/>
          <p:cNvSpPr txBox="1">
            <a:spLocks/>
          </p:cNvSpPr>
          <p:nvPr/>
        </p:nvSpPr>
        <p:spPr>
          <a:xfrm>
            <a:off x="751840" y="1471690"/>
            <a:ext cx="7772400" cy="1505190"/>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80000"/>
              </a:lnSpc>
              <a:buNone/>
            </a:pPr>
            <a:r>
              <a:rPr lang="en-US" sz="2000" dirty="0">
                <a:solidFill>
                  <a:srgbClr val="2D3138"/>
                </a:solidFill>
              </a:rPr>
              <a:t>The sudden death of an infant less than 1 year of age that cannot be explained after a thorough investigation is conducted, including a complete autopsy, examination of the death scene, and a review of the clinical history. SUID category combines ICD–10 codes for SIDS, other 	 ill-defined and unspecified causes of mortality, and accidental suffocation and strangulation in bed.</a:t>
            </a:r>
          </a:p>
        </p:txBody>
      </p:sp>
      <p:graphicFrame>
        <p:nvGraphicFramePr>
          <p:cNvPr id="7" name="Shape 465"/>
          <p:cNvGraphicFramePr/>
          <p:nvPr>
            <p:extLst>
              <p:ext uri="{D42A27DB-BD31-4B8C-83A1-F6EECF244321}">
                <p14:modId xmlns:p14="http://schemas.microsoft.com/office/powerpoint/2010/main" val="1234810144"/>
              </p:ext>
            </p:extLst>
          </p:nvPr>
        </p:nvGraphicFramePr>
        <p:xfrm>
          <a:off x="1409700" y="3505200"/>
          <a:ext cx="6324600" cy="2468899"/>
        </p:xfrm>
        <a:graphic>
          <a:graphicData uri="http://schemas.openxmlformats.org/drawingml/2006/table">
            <a:tbl>
              <a:tblPr firstRow="1" bandRow="1">
                <a:tableStyleId>{775DCB02-9BB8-47FD-8907-85C794F793BA}</a:tableStyleId>
              </a:tblPr>
              <a:tblGrid>
                <a:gridCol w="3810000">
                  <a:extLst>
                    <a:ext uri="{9D8B030D-6E8A-4147-A177-3AD203B41FA5}">
                      <a16:colId xmlns:a16="http://schemas.microsoft.com/office/drawing/2014/main" val="20000"/>
                    </a:ext>
                  </a:extLst>
                </a:gridCol>
                <a:gridCol w="2514600">
                  <a:extLst>
                    <a:ext uri="{9D8B030D-6E8A-4147-A177-3AD203B41FA5}">
                      <a16:colId xmlns:a16="http://schemas.microsoft.com/office/drawing/2014/main" val="20001"/>
                    </a:ext>
                  </a:extLst>
                </a:gridCol>
              </a:tblGrid>
              <a:tr h="457200">
                <a:tc>
                  <a:txBody>
                    <a:bodyPr/>
                    <a:lstStyle/>
                    <a:p>
                      <a:pPr marL="0" marR="0" lvl="0" indent="0" algn="l" rtl="0">
                        <a:spcBef>
                          <a:spcPts val="0"/>
                        </a:spcBef>
                        <a:buSzPct val="25000"/>
                        <a:buNone/>
                      </a:pPr>
                      <a:r>
                        <a:rPr lang="en-US" sz="1800" dirty="0"/>
                        <a:t>Clinical Risk Factors</a:t>
                      </a:r>
                    </a:p>
                  </a:txBody>
                  <a:tcPr marL="91450" marR="91450" marT="45725" marB="45725">
                    <a:solidFill>
                      <a:srgbClr val="5E6FB4"/>
                    </a:solidFill>
                  </a:tcPr>
                </a:tc>
                <a:tc>
                  <a:txBody>
                    <a:bodyPr/>
                    <a:lstStyle/>
                    <a:p>
                      <a:pPr marL="0" marR="0" lvl="0" indent="0" algn="l" rtl="0">
                        <a:spcBef>
                          <a:spcPts val="0"/>
                        </a:spcBef>
                        <a:buSzPct val="25000"/>
                        <a:buNone/>
                      </a:pPr>
                      <a:r>
                        <a:rPr lang="en-US" sz="2400" dirty="0"/>
                        <a:t>Social Risk Factors</a:t>
                      </a:r>
                    </a:p>
                  </a:txBody>
                  <a:tcPr marL="91450" marR="91450" marT="45725" marB="45725">
                    <a:solidFill>
                      <a:srgbClr val="5E6FB4"/>
                    </a:solidFill>
                  </a:tcPr>
                </a:tc>
                <a:extLst>
                  <a:ext uri="{0D108BD9-81ED-4DB2-BD59-A6C34878D82A}">
                    <a16:rowId xmlns:a16="http://schemas.microsoft.com/office/drawing/2014/main" val="10000"/>
                  </a:ext>
                </a:extLst>
              </a:tr>
              <a:tr h="1923350">
                <a:tc>
                  <a:txBody>
                    <a:bodyPr/>
                    <a:lstStyle/>
                    <a:p>
                      <a:pPr marL="285750" marR="0" lvl="0" indent="-285750" algn="l" rtl="0">
                        <a:spcBef>
                          <a:spcPts val="0"/>
                        </a:spcBef>
                        <a:buClr>
                          <a:schemeClr val="dk1"/>
                        </a:buClr>
                        <a:buSzPct val="100000"/>
                        <a:buFont typeface="Arial"/>
                        <a:buChar char="•"/>
                      </a:pPr>
                      <a:r>
                        <a:rPr lang="en-US" sz="1800" dirty="0">
                          <a:solidFill>
                            <a:srgbClr val="2D3138"/>
                          </a:solidFill>
                        </a:rPr>
                        <a:t>Inadequate prenatal care</a:t>
                      </a:r>
                    </a:p>
                    <a:p>
                      <a:pPr marL="285750" marR="0" lvl="0" indent="-285750" algn="l" rtl="0">
                        <a:spcBef>
                          <a:spcPts val="0"/>
                        </a:spcBef>
                        <a:buClr>
                          <a:schemeClr val="dk1"/>
                        </a:buClr>
                        <a:buSzPct val="100000"/>
                        <a:buFont typeface="Arial"/>
                        <a:buChar char="•"/>
                      </a:pPr>
                      <a:r>
                        <a:rPr lang="en-US" sz="1800" dirty="0">
                          <a:solidFill>
                            <a:srgbClr val="2D3138"/>
                          </a:solidFill>
                        </a:rPr>
                        <a:t>Intrauterine growth restriction</a:t>
                      </a:r>
                    </a:p>
                    <a:p>
                      <a:pPr marL="285750" marR="0" lvl="0" indent="-285750" algn="l" rtl="0">
                        <a:spcBef>
                          <a:spcPts val="0"/>
                        </a:spcBef>
                        <a:buClr>
                          <a:schemeClr val="dk1"/>
                        </a:buClr>
                        <a:buSzPct val="100000"/>
                        <a:buFont typeface="Arial"/>
                        <a:buChar char="•"/>
                      </a:pPr>
                      <a:r>
                        <a:rPr lang="en-US" sz="1800" dirty="0">
                          <a:solidFill>
                            <a:srgbClr val="2D3138"/>
                          </a:solidFill>
                        </a:rPr>
                        <a:t>Short inter-pregnancy interval</a:t>
                      </a:r>
                    </a:p>
                    <a:p>
                      <a:pPr marL="285750" marR="0" lvl="0" indent="-285750" algn="l" rtl="0">
                        <a:spcBef>
                          <a:spcPts val="0"/>
                        </a:spcBef>
                        <a:buClr>
                          <a:schemeClr val="dk1"/>
                        </a:buClr>
                        <a:buSzPct val="100000"/>
                        <a:buFont typeface="Arial"/>
                        <a:buChar char="•"/>
                      </a:pPr>
                      <a:r>
                        <a:rPr lang="en-US" sz="1800" dirty="0">
                          <a:solidFill>
                            <a:srgbClr val="2D3138"/>
                          </a:solidFill>
                        </a:rPr>
                        <a:t>Substance use</a:t>
                      </a:r>
                    </a:p>
                    <a:p>
                      <a:pPr marL="285750" marR="0" lvl="0" indent="-285750" algn="l" rtl="0">
                        <a:spcBef>
                          <a:spcPts val="0"/>
                        </a:spcBef>
                        <a:buClr>
                          <a:schemeClr val="dk1"/>
                        </a:buClr>
                        <a:buSzPct val="100000"/>
                        <a:buFont typeface="Arial"/>
                        <a:buChar char="•"/>
                      </a:pPr>
                      <a:r>
                        <a:rPr lang="en-US" sz="1800" dirty="0">
                          <a:solidFill>
                            <a:srgbClr val="2D3138"/>
                          </a:solidFill>
                        </a:rPr>
                        <a:t>Viral respiratory infection</a:t>
                      </a:r>
                    </a:p>
                    <a:p>
                      <a:pPr marL="285750" marR="0" lvl="0" indent="-285750" algn="l" rtl="0">
                        <a:spcBef>
                          <a:spcPts val="0"/>
                        </a:spcBef>
                        <a:buClr>
                          <a:schemeClr val="dk1"/>
                        </a:buClr>
                        <a:buSzPct val="100000"/>
                        <a:buFont typeface="Arial"/>
                        <a:buChar char="•"/>
                      </a:pPr>
                      <a:r>
                        <a:rPr lang="en-US" sz="1800" dirty="0">
                          <a:solidFill>
                            <a:srgbClr val="2D3138"/>
                          </a:solidFill>
                        </a:rPr>
                        <a:t>Genetic factors</a:t>
                      </a:r>
                    </a:p>
                    <a:p>
                      <a:pPr marL="285750" marR="0" lvl="0" indent="-285750" algn="l" rtl="0">
                        <a:spcBef>
                          <a:spcPts val="0"/>
                        </a:spcBef>
                        <a:buClr>
                          <a:schemeClr val="dk1"/>
                        </a:buClr>
                        <a:buSzPct val="100000"/>
                        <a:buFont typeface="Arial"/>
                        <a:buChar char="•"/>
                      </a:pPr>
                      <a:r>
                        <a:rPr lang="en-US" sz="1800" dirty="0">
                          <a:solidFill>
                            <a:srgbClr val="2D3138"/>
                          </a:solidFill>
                        </a:rPr>
                        <a:t>Sleep environment</a:t>
                      </a:r>
                      <a:endParaRPr lang="en-US" sz="1800" b="1" dirty="0">
                        <a:solidFill>
                          <a:srgbClr val="2D3138"/>
                        </a:solidFill>
                      </a:endParaRPr>
                    </a:p>
                  </a:txBody>
                  <a:tcPr marL="91450" marR="91450" marT="45725" marB="45725"/>
                </a:tc>
                <a:tc>
                  <a:txBody>
                    <a:bodyPr/>
                    <a:lstStyle/>
                    <a:p>
                      <a:pPr marL="285750" marR="0" lvl="0" indent="-285750" algn="l" rtl="0">
                        <a:spcBef>
                          <a:spcPts val="0"/>
                        </a:spcBef>
                        <a:buClr>
                          <a:schemeClr val="dk1"/>
                        </a:buClr>
                        <a:buSzPct val="100000"/>
                        <a:buFont typeface="Arial"/>
                        <a:buChar char="•"/>
                      </a:pPr>
                      <a:r>
                        <a:rPr lang="en-US" sz="1800" b="1" dirty="0">
                          <a:solidFill>
                            <a:srgbClr val="2D3138"/>
                          </a:solidFill>
                        </a:rPr>
                        <a:t>Criminalization</a:t>
                      </a:r>
                      <a:r>
                        <a:rPr lang="en-US" sz="1800" b="1" baseline="0" dirty="0">
                          <a:solidFill>
                            <a:srgbClr val="2D3138"/>
                          </a:solidFill>
                        </a:rPr>
                        <a:t> of Drug Addiction </a:t>
                      </a:r>
                      <a:endParaRPr lang="en-US" sz="1800" b="1" dirty="0">
                        <a:solidFill>
                          <a:srgbClr val="2D3138"/>
                        </a:solidFill>
                      </a:endParaRPr>
                    </a:p>
                    <a:p>
                      <a:pPr marL="285750" marR="0" lvl="0" indent="-285750" algn="l" rtl="0">
                        <a:spcBef>
                          <a:spcPts val="0"/>
                        </a:spcBef>
                        <a:buClr>
                          <a:schemeClr val="dk1"/>
                        </a:buClr>
                        <a:buSzPct val="100000"/>
                        <a:buFont typeface="Arial"/>
                        <a:buChar char="•"/>
                      </a:pPr>
                      <a:r>
                        <a:rPr lang="en-US" sz="1800" b="1" dirty="0">
                          <a:solidFill>
                            <a:srgbClr val="2D3138"/>
                          </a:solidFill>
                        </a:rPr>
                        <a:t>Lax</a:t>
                      </a:r>
                      <a:r>
                        <a:rPr lang="en-US" sz="1800" b="1" baseline="0" dirty="0">
                          <a:solidFill>
                            <a:srgbClr val="2D3138"/>
                          </a:solidFill>
                        </a:rPr>
                        <a:t> Environmental Regulations </a:t>
                      </a:r>
                      <a:endParaRPr lang="en-US" sz="1800" b="1" dirty="0">
                        <a:solidFill>
                          <a:srgbClr val="2D3138"/>
                        </a:solidFill>
                      </a:endParaRPr>
                    </a:p>
                    <a:p>
                      <a:pPr marL="285750" marR="0" lvl="0" indent="-285750" algn="l" rtl="0">
                        <a:spcBef>
                          <a:spcPts val="0"/>
                        </a:spcBef>
                        <a:buClr>
                          <a:schemeClr val="dk1"/>
                        </a:buClr>
                        <a:buSzPct val="100000"/>
                        <a:buFont typeface="Arial"/>
                        <a:buChar char="•"/>
                      </a:pPr>
                      <a:r>
                        <a:rPr lang="en-US" sz="1800" b="1" dirty="0">
                          <a:solidFill>
                            <a:srgbClr val="2D3138"/>
                          </a:solidFill>
                        </a:rPr>
                        <a:t>Poor</a:t>
                      </a:r>
                      <a:r>
                        <a:rPr lang="en-US" sz="1800" b="1" baseline="0" dirty="0">
                          <a:solidFill>
                            <a:srgbClr val="2D3138"/>
                          </a:solidFill>
                        </a:rPr>
                        <a:t> Housing Quality</a:t>
                      </a:r>
                      <a:endParaRPr lang="en-US" sz="1800" b="1" dirty="0">
                        <a:solidFill>
                          <a:srgbClr val="2D3138"/>
                        </a:solidFill>
                      </a:endParaRPr>
                    </a:p>
                  </a:txBody>
                  <a:tcPr marL="91450" marR="91450" marT="45725" marB="457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504555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178" name="Oval 2"/>
          <p:cNvSpPr>
            <a:spLocks noChangeArrowheads="1"/>
          </p:cNvSpPr>
          <p:nvPr/>
        </p:nvSpPr>
        <p:spPr bwMode="auto">
          <a:xfrm>
            <a:off x="4953000" y="4495800"/>
            <a:ext cx="3200400" cy="990600"/>
          </a:xfrm>
          <a:prstGeom prst="ellipse">
            <a:avLst/>
          </a:prstGeom>
          <a:noFill/>
          <a:ln w="38100">
            <a:solidFill>
              <a:schemeClr val="accent6">
                <a:lumMod val="75000"/>
              </a:schemeClr>
            </a:solidFill>
            <a:round/>
            <a:headEnd/>
            <a:tailEnd/>
          </a:ln>
          <a:effectLst/>
          <a:extLst/>
        </p:spPr>
        <p:txBody>
          <a:bodyPr wrap="none" anchor="ctr"/>
          <a:lstStyle/>
          <a:p>
            <a:pPr algn="ctr" eaLnBrk="1" hangingPunct="1"/>
            <a:endParaRPr lang="en-US"/>
          </a:p>
        </p:txBody>
      </p:sp>
      <p:sp>
        <p:nvSpPr>
          <p:cNvPr id="52227" name="Rectangle 3"/>
          <p:cNvSpPr>
            <a:spLocks noGrp="1" noChangeArrowheads="1"/>
          </p:cNvSpPr>
          <p:nvPr>
            <p:ph type="title"/>
          </p:nvPr>
        </p:nvSpPr>
        <p:spPr>
          <a:xfrm>
            <a:off x="2469444" y="430475"/>
            <a:ext cx="4374445" cy="688759"/>
          </a:xfrm>
          <a:solidFill>
            <a:srgbClr val="2D3138"/>
          </a:solidFill>
        </p:spPr>
        <p:txBody>
          <a:bodyPr>
            <a:noAutofit/>
          </a:bodyPr>
          <a:lstStyle/>
          <a:p>
            <a:pPr eaLnBrk="1" hangingPunct="1"/>
            <a:r>
              <a:rPr lang="en-US" sz="2900" dirty="0">
                <a:solidFill>
                  <a:srgbClr val="FBF3DB"/>
                </a:solidFill>
              </a:rPr>
              <a:t>Addressing Root Causes</a:t>
            </a:r>
          </a:p>
        </p:txBody>
      </p:sp>
      <p:sp>
        <p:nvSpPr>
          <p:cNvPr id="946180" name="Text Box 4"/>
          <p:cNvSpPr txBox="1">
            <a:spLocks noChangeArrowheads="1"/>
          </p:cNvSpPr>
          <p:nvPr/>
        </p:nvSpPr>
        <p:spPr bwMode="auto">
          <a:xfrm>
            <a:off x="457200" y="1784080"/>
            <a:ext cx="3810000" cy="2246769"/>
          </a:xfrm>
          <a:prstGeom prst="rect">
            <a:avLst/>
          </a:prstGeom>
          <a:solidFill>
            <a:srgbClr val="FF6227"/>
          </a:solidFill>
          <a:ln>
            <a:noFill/>
          </a:ln>
          <a:effec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eaLnBrk="1" hangingPunct="1">
              <a:spcBef>
                <a:spcPct val="50000"/>
              </a:spcBef>
            </a:pPr>
            <a:r>
              <a:rPr lang="en-US" sz="2000" b="1" dirty="0">
                <a:solidFill>
                  <a:schemeClr val="bg2"/>
                </a:solidFill>
              </a:rPr>
              <a:t>Despite available research, opinion leaders, local change agents, and policy makers give little attention to inequities and their root causes.  Typically focus on remedial options…</a:t>
            </a:r>
          </a:p>
        </p:txBody>
      </p:sp>
      <p:sp>
        <p:nvSpPr>
          <p:cNvPr id="946181" name="Text Box 5"/>
          <p:cNvSpPr txBox="1">
            <a:spLocks noChangeArrowheads="1"/>
          </p:cNvSpPr>
          <p:nvPr/>
        </p:nvSpPr>
        <p:spPr bwMode="auto">
          <a:xfrm>
            <a:off x="4724400" y="1371600"/>
            <a:ext cx="3429000"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eaLnBrk="1" hangingPunct="1">
              <a:spcBef>
                <a:spcPct val="50000"/>
              </a:spcBef>
            </a:pPr>
            <a:r>
              <a:rPr lang="en-US" sz="2000">
                <a:solidFill>
                  <a:schemeClr val="tx2"/>
                </a:solidFill>
                <a:latin typeface="Benguiat Bk BT" charset="0"/>
              </a:rPr>
              <a:t>Social Structure</a:t>
            </a:r>
          </a:p>
        </p:txBody>
      </p:sp>
      <p:sp>
        <p:nvSpPr>
          <p:cNvPr id="946182" name="Line 6"/>
          <p:cNvSpPr>
            <a:spLocks noChangeShapeType="1"/>
          </p:cNvSpPr>
          <p:nvPr/>
        </p:nvSpPr>
        <p:spPr bwMode="auto">
          <a:xfrm>
            <a:off x="6553200" y="1828800"/>
            <a:ext cx="0" cy="457200"/>
          </a:xfrm>
          <a:prstGeom prst="line">
            <a:avLst/>
          </a:prstGeom>
          <a:noFill/>
          <a:ln w="57150">
            <a:solidFill>
              <a:schemeClr val="tx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sp>
        <p:nvSpPr>
          <p:cNvPr id="946183" name="Text Box 7"/>
          <p:cNvSpPr txBox="1">
            <a:spLocks noChangeArrowheads="1"/>
          </p:cNvSpPr>
          <p:nvPr/>
        </p:nvSpPr>
        <p:spPr bwMode="auto">
          <a:xfrm>
            <a:off x="4419600" y="2362200"/>
            <a:ext cx="4724400"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eaLnBrk="1" hangingPunct="1">
              <a:spcBef>
                <a:spcPct val="50000"/>
              </a:spcBef>
            </a:pPr>
            <a:r>
              <a:rPr lang="en-US" sz="2000">
                <a:solidFill>
                  <a:schemeClr val="tx2"/>
                </a:solidFill>
                <a:latin typeface="Benguiat Bk BT" charset="0"/>
              </a:rPr>
              <a:t>Power and Wealth Imbalance</a:t>
            </a:r>
          </a:p>
        </p:txBody>
      </p:sp>
      <p:sp>
        <p:nvSpPr>
          <p:cNvPr id="946184" name="Line 8"/>
          <p:cNvSpPr>
            <a:spLocks noChangeShapeType="1"/>
          </p:cNvSpPr>
          <p:nvPr/>
        </p:nvSpPr>
        <p:spPr bwMode="auto">
          <a:xfrm>
            <a:off x="6477000" y="2819400"/>
            <a:ext cx="0" cy="533400"/>
          </a:xfrm>
          <a:prstGeom prst="line">
            <a:avLst/>
          </a:prstGeom>
          <a:noFill/>
          <a:ln w="5715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sp>
        <p:nvSpPr>
          <p:cNvPr id="946185" name="Text Box 9"/>
          <p:cNvSpPr txBox="1">
            <a:spLocks noChangeArrowheads="1"/>
          </p:cNvSpPr>
          <p:nvPr/>
        </p:nvSpPr>
        <p:spPr bwMode="auto">
          <a:xfrm>
            <a:off x="4419600" y="3581400"/>
            <a:ext cx="4724400"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eaLnBrk="1" hangingPunct="1">
              <a:spcBef>
                <a:spcPct val="50000"/>
              </a:spcBef>
            </a:pPr>
            <a:r>
              <a:rPr lang="en-US" sz="2000">
                <a:solidFill>
                  <a:schemeClr val="tx2"/>
                </a:solidFill>
                <a:latin typeface="Benguiat Bk BT" charset="0"/>
              </a:rPr>
              <a:t>Social Determinants of Health</a:t>
            </a:r>
          </a:p>
        </p:txBody>
      </p:sp>
      <p:sp>
        <p:nvSpPr>
          <p:cNvPr id="946186" name="Line 10"/>
          <p:cNvSpPr>
            <a:spLocks noChangeShapeType="1"/>
          </p:cNvSpPr>
          <p:nvPr/>
        </p:nvSpPr>
        <p:spPr bwMode="auto">
          <a:xfrm flipV="1">
            <a:off x="6629400" y="2819400"/>
            <a:ext cx="0" cy="533400"/>
          </a:xfrm>
          <a:prstGeom prst="line">
            <a:avLst/>
          </a:prstGeom>
          <a:noFill/>
          <a:ln w="5715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sp>
        <p:nvSpPr>
          <p:cNvPr id="946187" name="Line 11"/>
          <p:cNvSpPr>
            <a:spLocks noChangeShapeType="1"/>
          </p:cNvSpPr>
          <p:nvPr/>
        </p:nvSpPr>
        <p:spPr bwMode="auto">
          <a:xfrm flipV="1">
            <a:off x="6553200" y="4038600"/>
            <a:ext cx="0" cy="381000"/>
          </a:xfrm>
          <a:prstGeom prst="line">
            <a:avLst/>
          </a:prstGeom>
          <a:noFill/>
          <a:ln w="5715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sp>
        <p:nvSpPr>
          <p:cNvPr id="946188" name="Text Box 12"/>
          <p:cNvSpPr txBox="1">
            <a:spLocks noChangeArrowheads="1"/>
          </p:cNvSpPr>
          <p:nvPr/>
        </p:nvSpPr>
        <p:spPr bwMode="auto">
          <a:xfrm>
            <a:off x="4114800" y="4648200"/>
            <a:ext cx="5029200" cy="701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eaLnBrk="1" hangingPunct="1"/>
            <a:r>
              <a:rPr lang="en-US" sz="2000">
                <a:solidFill>
                  <a:schemeClr val="tx2"/>
                </a:solidFill>
                <a:latin typeface="Benguiat Bk BT" charset="0"/>
              </a:rPr>
              <a:t>Psychosocial Stress / </a:t>
            </a:r>
          </a:p>
          <a:p>
            <a:pPr algn="ctr" eaLnBrk="1" hangingPunct="1"/>
            <a:r>
              <a:rPr lang="en-US" sz="2000">
                <a:solidFill>
                  <a:schemeClr val="tx2"/>
                </a:solidFill>
                <a:latin typeface="Benguiat Bk BT" charset="0"/>
              </a:rPr>
              <a:t>Unhealthy Behaviors</a:t>
            </a:r>
          </a:p>
        </p:txBody>
      </p:sp>
      <p:sp>
        <p:nvSpPr>
          <p:cNvPr id="946189" name="Line 13"/>
          <p:cNvSpPr>
            <a:spLocks noChangeShapeType="1"/>
          </p:cNvSpPr>
          <p:nvPr/>
        </p:nvSpPr>
        <p:spPr bwMode="auto">
          <a:xfrm flipV="1">
            <a:off x="6553200" y="5546725"/>
            <a:ext cx="0" cy="381000"/>
          </a:xfrm>
          <a:prstGeom prst="line">
            <a:avLst/>
          </a:prstGeom>
          <a:noFill/>
          <a:ln w="5715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sp>
        <p:nvSpPr>
          <p:cNvPr id="946190" name="Text Box 14"/>
          <p:cNvSpPr txBox="1">
            <a:spLocks noChangeArrowheads="1"/>
          </p:cNvSpPr>
          <p:nvPr/>
        </p:nvSpPr>
        <p:spPr bwMode="auto">
          <a:xfrm>
            <a:off x="4191000" y="5927725"/>
            <a:ext cx="4953000" cy="701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eaLnBrk="1" hangingPunct="1"/>
            <a:r>
              <a:rPr lang="en-US" sz="2000">
                <a:solidFill>
                  <a:schemeClr val="tx2"/>
                </a:solidFill>
                <a:latin typeface="Benguiat Bk BT" charset="0"/>
              </a:rPr>
              <a:t>Inequity in the Distribution of </a:t>
            </a:r>
          </a:p>
          <a:p>
            <a:pPr algn="ctr" eaLnBrk="1" hangingPunct="1"/>
            <a:r>
              <a:rPr lang="en-US" sz="2000">
                <a:solidFill>
                  <a:schemeClr val="tx2"/>
                </a:solidFill>
                <a:latin typeface="Benguiat Bk BT" charset="0"/>
              </a:rPr>
              <a:t>Disease, Illness, and Wellbeing</a:t>
            </a:r>
          </a:p>
        </p:txBody>
      </p:sp>
      <p:sp>
        <p:nvSpPr>
          <p:cNvPr id="946192" name="Line 16"/>
          <p:cNvSpPr>
            <a:spLocks noChangeShapeType="1"/>
          </p:cNvSpPr>
          <p:nvPr/>
        </p:nvSpPr>
        <p:spPr bwMode="auto">
          <a:xfrm>
            <a:off x="3352800" y="4038600"/>
            <a:ext cx="0" cy="1066799"/>
          </a:xfrm>
          <a:prstGeom prst="line">
            <a:avLst/>
          </a:prstGeom>
          <a:noFill/>
          <a:ln w="57150">
            <a:solidFill>
              <a:srgbClr val="FF99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sp>
        <p:nvSpPr>
          <p:cNvPr id="946193" name="Line 17"/>
          <p:cNvSpPr>
            <a:spLocks noChangeShapeType="1"/>
          </p:cNvSpPr>
          <p:nvPr/>
        </p:nvSpPr>
        <p:spPr bwMode="auto">
          <a:xfrm>
            <a:off x="3352800" y="5105400"/>
            <a:ext cx="1524000" cy="0"/>
          </a:xfrm>
          <a:prstGeom prst="line">
            <a:avLst/>
          </a:prstGeom>
          <a:noFill/>
          <a:ln w="57150">
            <a:solidFill>
              <a:srgbClr val="FF99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sp>
        <p:nvSpPr>
          <p:cNvPr id="2" name="5-Point Star 1"/>
          <p:cNvSpPr/>
          <p:nvPr/>
        </p:nvSpPr>
        <p:spPr>
          <a:xfrm>
            <a:off x="5135203" y="1371600"/>
            <a:ext cx="364406" cy="396875"/>
          </a:xfrm>
          <a:prstGeom prst="star5">
            <a:avLst/>
          </a:prstGeom>
          <a:solidFill>
            <a:schemeClr val="bg1">
              <a:lumMod val="75000"/>
            </a:schemeClr>
          </a:solidFill>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5-Point Star 18"/>
          <p:cNvSpPr/>
          <p:nvPr/>
        </p:nvSpPr>
        <p:spPr>
          <a:xfrm>
            <a:off x="4664659" y="2286000"/>
            <a:ext cx="364406" cy="396875"/>
          </a:xfrm>
          <a:prstGeom prst="star5">
            <a:avLst/>
          </a:prstGeom>
          <a:solidFill>
            <a:schemeClr val="bg1">
              <a:lumMod val="75000"/>
            </a:schemeClr>
          </a:solidFill>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5-Point Star 19"/>
          <p:cNvSpPr/>
          <p:nvPr/>
        </p:nvSpPr>
        <p:spPr>
          <a:xfrm>
            <a:off x="4724400" y="3497687"/>
            <a:ext cx="364406" cy="396875"/>
          </a:xfrm>
          <a:prstGeom prst="star5">
            <a:avLst/>
          </a:prstGeom>
          <a:solidFill>
            <a:schemeClr val="bg1">
              <a:lumMod val="75000"/>
            </a:schemeClr>
          </a:solidFill>
          <a:ln>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3119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46180"/>
                                        </p:tgtEl>
                                        <p:attrNameLst>
                                          <p:attrName>style.visibility</p:attrName>
                                        </p:attrNameLst>
                                      </p:cBhvr>
                                      <p:to>
                                        <p:strVal val="visible"/>
                                      </p:to>
                                    </p:set>
                                    <p:animEffect transition="in" filter="dissolve">
                                      <p:cBhvr>
                                        <p:cTn id="7" dur="1000"/>
                                        <p:tgtEl>
                                          <p:spTgt spid="94618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2" presetClass="entr" presetSubtype="0" fill="hold" grpId="1" nodeType="clickEffect">
                                  <p:stCondLst>
                                    <p:cond delay="0"/>
                                  </p:stCondLst>
                                  <p:childTnLst>
                                    <p:set>
                                      <p:cBhvr>
                                        <p:cTn id="11" dur="1" fill="hold">
                                          <p:stCondLst>
                                            <p:cond delay="0"/>
                                          </p:stCondLst>
                                        </p:cTn>
                                        <p:tgtEl>
                                          <p:spTgt spid="946181"/>
                                        </p:tgtEl>
                                        <p:attrNameLst>
                                          <p:attrName>style.visibility</p:attrName>
                                        </p:attrNameLst>
                                      </p:cBhvr>
                                      <p:to>
                                        <p:strVal val="visible"/>
                                      </p:to>
                                    </p:set>
                                    <p:animEffect transition="in" filter="fade">
                                      <p:cBhvr>
                                        <p:cTn id="12" dur="1000"/>
                                        <p:tgtEl>
                                          <p:spTgt spid="946181"/>
                                        </p:tgtEl>
                                      </p:cBhvr>
                                    </p:animEffect>
                                    <p:anim calcmode="lin" valueType="num">
                                      <p:cBhvr>
                                        <p:cTn id="13" dur="1000" fill="hold"/>
                                        <p:tgtEl>
                                          <p:spTgt spid="946181"/>
                                        </p:tgtEl>
                                        <p:attrNameLst>
                                          <p:attrName>ppt_x</p:attrName>
                                        </p:attrNameLst>
                                      </p:cBhvr>
                                      <p:tavLst>
                                        <p:tav tm="0">
                                          <p:val>
                                            <p:strVal val="#ppt_x"/>
                                          </p:val>
                                        </p:tav>
                                        <p:tav tm="100000">
                                          <p:val>
                                            <p:strVal val="#ppt_x"/>
                                          </p:val>
                                        </p:tav>
                                      </p:tavLst>
                                    </p:anim>
                                    <p:anim calcmode="lin" valueType="num">
                                      <p:cBhvr>
                                        <p:cTn id="14" dur="1000" fill="hold"/>
                                        <p:tgtEl>
                                          <p:spTgt spid="94618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46182"/>
                                        </p:tgtEl>
                                        <p:attrNameLst>
                                          <p:attrName>style.visibility</p:attrName>
                                        </p:attrNameLst>
                                      </p:cBhvr>
                                      <p:to>
                                        <p:strVal val="visible"/>
                                      </p:to>
                                    </p:set>
                                    <p:animEffect transition="in" filter="fade">
                                      <p:cBhvr>
                                        <p:cTn id="17" dur="1000"/>
                                        <p:tgtEl>
                                          <p:spTgt spid="946182"/>
                                        </p:tgtEl>
                                      </p:cBhvr>
                                    </p:animEffect>
                                    <p:anim calcmode="lin" valueType="num">
                                      <p:cBhvr>
                                        <p:cTn id="18" dur="1000" fill="hold"/>
                                        <p:tgtEl>
                                          <p:spTgt spid="946182"/>
                                        </p:tgtEl>
                                        <p:attrNameLst>
                                          <p:attrName>ppt_x</p:attrName>
                                        </p:attrNameLst>
                                      </p:cBhvr>
                                      <p:tavLst>
                                        <p:tav tm="0">
                                          <p:val>
                                            <p:strVal val="#ppt_x"/>
                                          </p:val>
                                        </p:tav>
                                        <p:tav tm="100000">
                                          <p:val>
                                            <p:strVal val="#ppt_x"/>
                                          </p:val>
                                        </p:tav>
                                      </p:tavLst>
                                    </p:anim>
                                    <p:anim calcmode="lin" valueType="num">
                                      <p:cBhvr>
                                        <p:cTn id="19" dur="1000" fill="hold"/>
                                        <p:tgtEl>
                                          <p:spTgt spid="946182"/>
                                        </p:tgtEl>
                                        <p:attrNameLst>
                                          <p:attrName>ppt_y</p:attrName>
                                        </p:attrNameLst>
                                      </p:cBhvr>
                                      <p:tavLst>
                                        <p:tav tm="0">
                                          <p:val>
                                            <p:strVal val="#ppt_y+.1"/>
                                          </p:val>
                                        </p:tav>
                                        <p:tav tm="100000">
                                          <p:val>
                                            <p:strVal val="#ppt_y"/>
                                          </p:val>
                                        </p:tav>
                                      </p:tavLst>
                                    </p:anim>
                                  </p:childTnLst>
                                </p:cTn>
                              </p:par>
                              <p:par>
                                <p:cTn id="20" presetID="42" presetClass="entr" presetSubtype="0" fill="hold" grpId="1" nodeType="withEffect">
                                  <p:stCondLst>
                                    <p:cond delay="0"/>
                                  </p:stCondLst>
                                  <p:childTnLst>
                                    <p:set>
                                      <p:cBhvr>
                                        <p:cTn id="21" dur="1" fill="hold">
                                          <p:stCondLst>
                                            <p:cond delay="0"/>
                                          </p:stCondLst>
                                        </p:cTn>
                                        <p:tgtEl>
                                          <p:spTgt spid="946183"/>
                                        </p:tgtEl>
                                        <p:attrNameLst>
                                          <p:attrName>style.visibility</p:attrName>
                                        </p:attrNameLst>
                                      </p:cBhvr>
                                      <p:to>
                                        <p:strVal val="visible"/>
                                      </p:to>
                                    </p:set>
                                    <p:animEffect transition="in" filter="fade">
                                      <p:cBhvr>
                                        <p:cTn id="22" dur="1000"/>
                                        <p:tgtEl>
                                          <p:spTgt spid="946183"/>
                                        </p:tgtEl>
                                      </p:cBhvr>
                                    </p:animEffect>
                                    <p:anim calcmode="lin" valueType="num">
                                      <p:cBhvr>
                                        <p:cTn id="23" dur="1000" fill="hold"/>
                                        <p:tgtEl>
                                          <p:spTgt spid="946183"/>
                                        </p:tgtEl>
                                        <p:attrNameLst>
                                          <p:attrName>ppt_x</p:attrName>
                                        </p:attrNameLst>
                                      </p:cBhvr>
                                      <p:tavLst>
                                        <p:tav tm="0">
                                          <p:val>
                                            <p:strVal val="#ppt_x"/>
                                          </p:val>
                                        </p:tav>
                                        <p:tav tm="100000">
                                          <p:val>
                                            <p:strVal val="#ppt_x"/>
                                          </p:val>
                                        </p:tav>
                                      </p:tavLst>
                                    </p:anim>
                                    <p:anim calcmode="lin" valueType="num">
                                      <p:cBhvr>
                                        <p:cTn id="24" dur="1000" fill="hold"/>
                                        <p:tgtEl>
                                          <p:spTgt spid="94618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946184"/>
                                        </p:tgtEl>
                                        <p:attrNameLst>
                                          <p:attrName>style.visibility</p:attrName>
                                        </p:attrNameLst>
                                      </p:cBhvr>
                                      <p:to>
                                        <p:strVal val="visible"/>
                                      </p:to>
                                    </p:set>
                                    <p:animEffect transition="in" filter="fade">
                                      <p:cBhvr>
                                        <p:cTn id="27" dur="1000"/>
                                        <p:tgtEl>
                                          <p:spTgt spid="946184"/>
                                        </p:tgtEl>
                                      </p:cBhvr>
                                    </p:animEffect>
                                    <p:anim calcmode="lin" valueType="num">
                                      <p:cBhvr>
                                        <p:cTn id="28" dur="1000" fill="hold"/>
                                        <p:tgtEl>
                                          <p:spTgt spid="946184"/>
                                        </p:tgtEl>
                                        <p:attrNameLst>
                                          <p:attrName>ppt_x</p:attrName>
                                        </p:attrNameLst>
                                      </p:cBhvr>
                                      <p:tavLst>
                                        <p:tav tm="0">
                                          <p:val>
                                            <p:strVal val="#ppt_x"/>
                                          </p:val>
                                        </p:tav>
                                        <p:tav tm="100000">
                                          <p:val>
                                            <p:strVal val="#ppt_x"/>
                                          </p:val>
                                        </p:tav>
                                      </p:tavLst>
                                    </p:anim>
                                    <p:anim calcmode="lin" valueType="num">
                                      <p:cBhvr>
                                        <p:cTn id="29" dur="1000" fill="hold"/>
                                        <p:tgtEl>
                                          <p:spTgt spid="946184"/>
                                        </p:tgtEl>
                                        <p:attrNameLst>
                                          <p:attrName>ppt_y</p:attrName>
                                        </p:attrNameLst>
                                      </p:cBhvr>
                                      <p:tavLst>
                                        <p:tav tm="0">
                                          <p:val>
                                            <p:strVal val="#ppt_y+.1"/>
                                          </p:val>
                                        </p:tav>
                                        <p:tav tm="100000">
                                          <p:val>
                                            <p:strVal val="#ppt_y"/>
                                          </p:val>
                                        </p:tav>
                                      </p:tavLst>
                                    </p:anim>
                                  </p:childTnLst>
                                </p:cTn>
                              </p:par>
                              <p:par>
                                <p:cTn id="30" presetID="42" presetClass="entr" presetSubtype="0" fill="hold" grpId="1" nodeType="withEffect">
                                  <p:stCondLst>
                                    <p:cond delay="0"/>
                                  </p:stCondLst>
                                  <p:childTnLst>
                                    <p:set>
                                      <p:cBhvr>
                                        <p:cTn id="31" dur="1" fill="hold">
                                          <p:stCondLst>
                                            <p:cond delay="0"/>
                                          </p:stCondLst>
                                        </p:cTn>
                                        <p:tgtEl>
                                          <p:spTgt spid="946185"/>
                                        </p:tgtEl>
                                        <p:attrNameLst>
                                          <p:attrName>style.visibility</p:attrName>
                                        </p:attrNameLst>
                                      </p:cBhvr>
                                      <p:to>
                                        <p:strVal val="visible"/>
                                      </p:to>
                                    </p:set>
                                    <p:animEffect transition="in" filter="fade">
                                      <p:cBhvr>
                                        <p:cTn id="32" dur="1000"/>
                                        <p:tgtEl>
                                          <p:spTgt spid="946185"/>
                                        </p:tgtEl>
                                      </p:cBhvr>
                                    </p:animEffect>
                                    <p:anim calcmode="lin" valueType="num">
                                      <p:cBhvr>
                                        <p:cTn id="33" dur="1000" fill="hold"/>
                                        <p:tgtEl>
                                          <p:spTgt spid="946185"/>
                                        </p:tgtEl>
                                        <p:attrNameLst>
                                          <p:attrName>ppt_x</p:attrName>
                                        </p:attrNameLst>
                                      </p:cBhvr>
                                      <p:tavLst>
                                        <p:tav tm="0">
                                          <p:val>
                                            <p:strVal val="#ppt_x"/>
                                          </p:val>
                                        </p:tav>
                                        <p:tav tm="100000">
                                          <p:val>
                                            <p:strVal val="#ppt_x"/>
                                          </p:val>
                                        </p:tav>
                                      </p:tavLst>
                                    </p:anim>
                                    <p:anim calcmode="lin" valueType="num">
                                      <p:cBhvr>
                                        <p:cTn id="34" dur="1000" fill="hold"/>
                                        <p:tgtEl>
                                          <p:spTgt spid="946185"/>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946186"/>
                                        </p:tgtEl>
                                        <p:attrNameLst>
                                          <p:attrName>style.visibility</p:attrName>
                                        </p:attrNameLst>
                                      </p:cBhvr>
                                      <p:to>
                                        <p:strVal val="visible"/>
                                      </p:to>
                                    </p:set>
                                    <p:animEffect transition="in" filter="fade">
                                      <p:cBhvr>
                                        <p:cTn id="37" dur="1000"/>
                                        <p:tgtEl>
                                          <p:spTgt spid="946186"/>
                                        </p:tgtEl>
                                      </p:cBhvr>
                                    </p:animEffect>
                                    <p:anim calcmode="lin" valueType="num">
                                      <p:cBhvr>
                                        <p:cTn id="38" dur="1000" fill="hold"/>
                                        <p:tgtEl>
                                          <p:spTgt spid="946186"/>
                                        </p:tgtEl>
                                        <p:attrNameLst>
                                          <p:attrName>ppt_x</p:attrName>
                                        </p:attrNameLst>
                                      </p:cBhvr>
                                      <p:tavLst>
                                        <p:tav tm="0">
                                          <p:val>
                                            <p:strVal val="#ppt_x"/>
                                          </p:val>
                                        </p:tav>
                                        <p:tav tm="100000">
                                          <p:val>
                                            <p:strVal val="#ppt_x"/>
                                          </p:val>
                                        </p:tav>
                                      </p:tavLst>
                                    </p:anim>
                                    <p:anim calcmode="lin" valueType="num">
                                      <p:cBhvr>
                                        <p:cTn id="39" dur="1000" fill="hold"/>
                                        <p:tgtEl>
                                          <p:spTgt spid="946186"/>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946187"/>
                                        </p:tgtEl>
                                        <p:attrNameLst>
                                          <p:attrName>style.visibility</p:attrName>
                                        </p:attrNameLst>
                                      </p:cBhvr>
                                      <p:to>
                                        <p:strVal val="visible"/>
                                      </p:to>
                                    </p:set>
                                    <p:animEffect transition="in" filter="fade">
                                      <p:cBhvr>
                                        <p:cTn id="42" dur="1000"/>
                                        <p:tgtEl>
                                          <p:spTgt spid="946187"/>
                                        </p:tgtEl>
                                      </p:cBhvr>
                                    </p:animEffect>
                                    <p:anim calcmode="lin" valueType="num">
                                      <p:cBhvr>
                                        <p:cTn id="43" dur="1000" fill="hold"/>
                                        <p:tgtEl>
                                          <p:spTgt spid="946187"/>
                                        </p:tgtEl>
                                        <p:attrNameLst>
                                          <p:attrName>ppt_x</p:attrName>
                                        </p:attrNameLst>
                                      </p:cBhvr>
                                      <p:tavLst>
                                        <p:tav tm="0">
                                          <p:val>
                                            <p:strVal val="#ppt_x"/>
                                          </p:val>
                                        </p:tav>
                                        <p:tav tm="100000">
                                          <p:val>
                                            <p:strVal val="#ppt_x"/>
                                          </p:val>
                                        </p:tav>
                                      </p:tavLst>
                                    </p:anim>
                                    <p:anim calcmode="lin" valueType="num">
                                      <p:cBhvr>
                                        <p:cTn id="44" dur="1000" fill="hold"/>
                                        <p:tgtEl>
                                          <p:spTgt spid="946187"/>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946188"/>
                                        </p:tgtEl>
                                        <p:attrNameLst>
                                          <p:attrName>style.visibility</p:attrName>
                                        </p:attrNameLst>
                                      </p:cBhvr>
                                      <p:to>
                                        <p:strVal val="visible"/>
                                      </p:to>
                                    </p:set>
                                    <p:animEffect transition="in" filter="fade">
                                      <p:cBhvr>
                                        <p:cTn id="47" dur="1000"/>
                                        <p:tgtEl>
                                          <p:spTgt spid="946188"/>
                                        </p:tgtEl>
                                      </p:cBhvr>
                                    </p:animEffect>
                                    <p:anim calcmode="lin" valueType="num">
                                      <p:cBhvr>
                                        <p:cTn id="48" dur="1000" fill="hold"/>
                                        <p:tgtEl>
                                          <p:spTgt spid="946188"/>
                                        </p:tgtEl>
                                        <p:attrNameLst>
                                          <p:attrName>ppt_x</p:attrName>
                                        </p:attrNameLst>
                                      </p:cBhvr>
                                      <p:tavLst>
                                        <p:tav tm="0">
                                          <p:val>
                                            <p:strVal val="#ppt_x"/>
                                          </p:val>
                                        </p:tav>
                                        <p:tav tm="100000">
                                          <p:val>
                                            <p:strVal val="#ppt_x"/>
                                          </p:val>
                                        </p:tav>
                                      </p:tavLst>
                                    </p:anim>
                                    <p:anim calcmode="lin" valueType="num">
                                      <p:cBhvr>
                                        <p:cTn id="49" dur="1000" fill="hold"/>
                                        <p:tgtEl>
                                          <p:spTgt spid="946188"/>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946189"/>
                                        </p:tgtEl>
                                        <p:attrNameLst>
                                          <p:attrName>style.visibility</p:attrName>
                                        </p:attrNameLst>
                                      </p:cBhvr>
                                      <p:to>
                                        <p:strVal val="visible"/>
                                      </p:to>
                                    </p:set>
                                    <p:animEffect transition="in" filter="fade">
                                      <p:cBhvr>
                                        <p:cTn id="52" dur="1000"/>
                                        <p:tgtEl>
                                          <p:spTgt spid="946189"/>
                                        </p:tgtEl>
                                      </p:cBhvr>
                                    </p:animEffect>
                                    <p:anim calcmode="lin" valueType="num">
                                      <p:cBhvr>
                                        <p:cTn id="53" dur="1000" fill="hold"/>
                                        <p:tgtEl>
                                          <p:spTgt spid="946189"/>
                                        </p:tgtEl>
                                        <p:attrNameLst>
                                          <p:attrName>ppt_x</p:attrName>
                                        </p:attrNameLst>
                                      </p:cBhvr>
                                      <p:tavLst>
                                        <p:tav tm="0">
                                          <p:val>
                                            <p:strVal val="#ppt_x"/>
                                          </p:val>
                                        </p:tav>
                                        <p:tav tm="100000">
                                          <p:val>
                                            <p:strVal val="#ppt_x"/>
                                          </p:val>
                                        </p:tav>
                                      </p:tavLst>
                                    </p:anim>
                                    <p:anim calcmode="lin" valueType="num">
                                      <p:cBhvr>
                                        <p:cTn id="54" dur="1000" fill="hold"/>
                                        <p:tgtEl>
                                          <p:spTgt spid="946189"/>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946190"/>
                                        </p:tgtEl>
                                        <p:attrNameLst>
                                          <p:attrName>style.visibility</p:attrName>
                                        </p:attrNameLst>
                                      </p:cBhvr>
                                      <p:to>
                                        <p:strVal val="visible"/>
                                      </p:to>
                                    </p:set>
                                    <p:animEffect transition="in" filter="fade">
                                      <p:cBhvr>
                                        <p:cTn id="57" dur="1000"/>
                                        <p:tgtEl>
                                          <p:spTgt spid="946190"/>
                                        </p:tgtEl>
                                      </p:cBhvr>
                                    </p:animEffect>
                                    <p:anim calcmode="lin" valueType="num">
                                      <p:cBhvr>
                                        <p:cTn id="58" dur="1000" fill="hold"/>
                                        <p:tgtEl>
                                          <p:spTgt spid="946190"/>
                                        </p:tgtEl>
                                        <p:attrNameLst>
                                          <p:attrName>ppt_x</p:attrName>
                                        </p:attrNameLst>
                                      </p:cBhvr>
                                      <p:tavLst>
                                        <p:tav tm="0">
                                          <p:val>
                                            <p:strVal val="#ppt_x"/>
                                          </p:val>
                                        </p:tav>
                                        <p:tav tm="100000">
                                          <p:val>
                                            <p:strVal val="#ppt_x"/>
                                          </p:val>
                                        </p:tav>
                                      </p:tavLst>
                                    </p:anim>
                                    <p:anim calcmode="lin" valueType="num">
                                      <p:cBhvr>
                                        <p:cTn id="59" dur="1000" fill="hold"/>
                                        <p:tgtEl>
                                          <p:spTgt spid="946190"/>
                                        </p:tgtEl>
                                        <p:attrNameLst>
                                          <p:attrName>ppt_y</p:attrName>
                                        </p:attrNameLst>
                                      </p:cBhvr>
                                      <p:tavLst>
                                        <p:tav tm="0">
                                          <p:val>
                                            <p:strVal val="#ppt_y+.1"/>
                                          </p:val>
                                        </p:tav>
                                        <p:tav tm="100000">
                                          <p:val>
                                            <p:strVal val="#ppt_y"/>
                                          </p:val>
                                        </p:tav>
                                      </p:tavLst>
                                    </p:anim>
                                  </p:childTnLst>
                                </p:cTn>
                              </p:par>
                            </p:childTnLst>
                          </p:cTn>
                        </p:par>
                      </p:childTnLst>
                    </p:cTn>
                  </p:par>
                  <p:par>
                    <p:cTn id="60" fill="hold" nodeType="clickPar">
                      <p:stCondLst>
                        <p:cond delay="indefinite"/>
                      </p:stCondLst>
                      <p:childTnLst>
                        <p:par>
                          <p:cTn id="61" fill="hold" nodeType="withGroup">
                            <p:stCondLst>
                              <p:cond delay="0"/>
                            </p:stCondLst>
                            <p:childTnLst>
                              <p:par>
                                <p:cTn id="62" presetID="22" presetClass="entr" presetSubtype="1" fill="hold" grpId="0" nodeType="clickEffect">
                                  <p:stCondLst>
                                    <p:cond delay="0"/>
                                  </p:stCondLst>
                                  <p:childTnLst>
                                    <p:set>
                                      <p:cBhvr>
                                        <p:cTn id="63" dur="1" fill="hold">
                                          <p:stCondLst>
                                            <p:cond delay="0"/>
                                          </p:stCondLst>
                                        </p:cTn>
                                        <p:tgtEl>
                                          <p:spTgt spid="946192"/>
                                        </p:tgtEl>
                                        <p:attrNameLst>
                                          <p:attrName>style.visibility</p:attrName>
                                        </p:attrNameLst>
                                      </p:cBhvr>
                                      <p:to>
                                        <p:strVal val="visible"/>
                                      </p:to>
                                    </p:set>
                                    <p:animEffect transition="in" filter="wipe(up)">
                                      <p:cBhvr>
                                        <p:cTn id="64" dur="500"/>
                                        <p:tgtEl>
                                          <p:spTgt spid="946192"/>
                                        </p:tgtEl>
                                      </p:cBhvr>
                                    </p:animEffect>
                                  </p:childTnLst>
                                </p:cTn>
                              </p:par>
                            </p:childTnLst>
                          </p:cTn>
                        </p:par>
                        <p:par>
                          <p:cTn id="65" fill="hold" nodeType="afterGroup">
                            <p:stCondLst>
                              <p:cond delay="500"/>
                            </p:stCondLst>
                            <p:childTnLst>
                              <p:par>
                                <p:cTn id="66" presetID="22" presetClass="entr" presetSubtype="8" fill="hold" grpId="0" nodeType="afterEffect">
                                  <p:stCondLst>
                                    <p:cond delay="0"/>
                                  </p:stCondLst>
                                  <p:childTnLst>
                                    <p:set>
                                      <p:cBhvr>
                                        <p:cTn id="67" dur="1" fill="hold">
                                          <p:stCondLst>
                                            <p:cond delay="0"/>
                                          </p:stCondLst>
                                        </p:cTn>
                                        <p:tgtEl>
                                          <p:spTgt spid="946193"/>
                                        </p:tgtEl>
                                        <p:attrNameLst>
                                          <p:attrName>style.visibility</p:attrName>
                                        </p:attrNameLst>
                                      </p:cBhvr>
                                      <p:to>
                                        <p:strVal val="visible"/>
                                      </p:to>
                                    </p:set>
                                    <p:animEffect transition="in" filter="wipe(left)">
                                      <p:cBhvr>
                                        <p:cTn id="68" dur="500"/>
                                        <p:tgtEl>
                                          <p:spTgt spid="946193"/>
                                        </p:tgtEl>
                                      </p:cBhvr>
                                    </p:animEffect>
                                  </p:childTnLst>
                                </p:cTn>
                              </p:par>
                            </p:childTnLst>
                          </p:cTn>
                        </p:par>
                        <p:par>
                          <p:cTn id="69" fill="hold" nodeType="afterGroup">
                            <p:stCondLst>
                              <p:cond delay="1000"/>
                            </p:stCondLst>
                            <p:childTnLst>
                              <p:par>
                                <p:cTn id="70" presetID="21" presetClass="entr" presetSubtype="1" fill="hold" grpId="0" nodeType="afterEffect">
                                  <p:stCondLst>
                                    <p:cond delay="0"/>
                                  </p:stCondLst>
                                  <p:childTnLst>
                                    <p:set>
                                      <p:cBhvr>
                                        <p:cTn id="71" dur="1" fill="hold">
                                          <p:stCondLst>
                                            <p:cond delay="0"/>
                                          </p:stCondLst>
                                        </p:cTn>
                                        <p:tgtEl>
                                          <p:spTgt spid="946178"/>
                                        </p:tgtEl>
                                        <p:attrNameLst>
                                          <p:attrName>style.visibility</p:attrName>
                                        </p:attrNameLst>
                                      </p:cBhvr>
                                      <p:to>
                                        <p:strVal val="visible"/>
                                      </p:to>
                                    </p:set>
                                    <p:animEffect transition="in" filter="wheel(1)">
                                      <p:cBhvr>
                                        <p:cTn id="72" dur="2000"/>
                                        <p:tgtEl>
                                          <p:spTgt spid="946178"/>
                                        </p:tgtEl>
                                      </p:cBhvr>
                                    </p:animEffect>
                                  </p:childTnLst>
                                </p:cTn>
                              </p:par>
                            </p:childTnLst>
                          </p:cTn>
                        </p:par>
                        <p:par>
                          <p:cTn id="73" fill="hold" nodeType="afterGroup">
                            <p:stCondLst>
                              <p:cond delay="3000"/>
                            </p:stCondLst>
                            <p:childTnLst>
                              <p:par>
                                <p:cTn id="74" presetID="6" presetClass="emph" presetSubtype="0" fill="hold" grpId="0" nodeType="afterEffect">
                                  <p:stCondLst>
                                    <p:cond delay="0"/>
                                  </p:stCondLst>
                                  <p:childTnLst>
                                    <p:animScale>
                                      <p:cBhvr>
                                        <p:cTn id="75" dur="2000" fill="hold"/>
                                        <p:tgtEl>
                                          <p:spTgt spid="946181"/>
                                        </p:tgtEl>
                                      </p:cBhvr>
                                      <p:by x="50000" y="50000"/>
                                    </p:animScale>
                                  </p:childTnLst>
                                </p:cTn>
                              </p:par>
                              <p:par>
                                <p:cTn id="76" presetID="6" presetClass="emph" presetSubtype="0" fill="hold" grpId="0" nodeType="withEffect">
                                  <p:stCondLst>
                                    <p:cond delay="0"/>
                                  </p:stCondLst>
                                  <p:childTnLst>
                                    <p:animScale>
                                      <p:cBhvr>
                                        <p:cTn id="77" dur="2000" fill="hold"/>
                                        <p:tgtEl>
                                          <p:spTgt spid="946183"/>
                                        </p:tgtEl>
                                      </p:cBhvr>
                                      <p:by x="50000" y="50000"/>
                                    </p:animScale>
                                  </p:childTnLst>
                                </p:cTn>
                              </p:par>
                              <p:par>
                                <p:cTn id="78" presetID="6" presetClass="emph" presetSubtype="0" fill="hold" grpId="0" nodeType="withEffect">
                                  <p:stCondLst>
                                    <p:cond delay="0"/>
                                  </p:stCondLst>
                                  <p:childTnLst>
                                    <p:animScale>
                                      <p:cBhvr>
                                        <p:cTn id="79" dur="2000" fill="hold"/>
                                        <p:tgtEl>
                                          <p:spTgt spid="946185"/>
                                        </p:tgtEl>
                                      </p:cBhvr>
                                      <p:by x="50000" y="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6178" grpId="0" animBg="1"/>
      <p:bldP spid="946180" grpId="0" animBg="1"/>
      <p:bldP spid="946181" grpId="0"/>
      <p:bldP spid="946181" grpId="1"/>
      <p:bldP spid="946182" grpId="0" animBg="1"/>
      <p:bldP spid="946183" grpId="0"/>
      <p:bldP spid="946183" grpId="1"/>
      <p:bldP spid="946184" grpId="0" animBg="1"/>
      <p:bldP spid="946185" grpId="0"/>
      <p:bldP spid="946185" grpId="1"/>
      <p:bldP spid="946186" grpId="0" animBg="1"/>
      <p:bldP spid="946187" grpId="0" animBg="1"/>
      <p:bldP spid="946188" grpId="0"/>
      <p:bldP spid="946189" grpId="0" animBg="1"/>
      <p:bldP spid="946190" grpId="0"/>
      <p:bldP spid="946192" grpId="0" animBg="1"/>
      <p:bldP spid="94619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pic>
        <p:nvPicPr>
          <p:cNvPr id="9" name="Picture 8" descr="stripe_background.eps"/>
          <p:cNvPicPr>
            <a:picLocks noChangeAspect="1"/>
          </p:cNvPicPr>
          <p:nvPr/>
        </p:nvPicPr>
        <p:blipFill rotWithShape="1">
          <a:blip r:embed="rId3">
            <a:alphaModFix amt="50000"/>
            <a:extLst>
              <a:ext uri="{28A0092B-C50C-407E-A947-70E740481C1C}">
                <a14:useLocalDpi xmlns:a14="http://schemas.microsoft.com/office/drawing/2010/main" val="0"/>
              </a:ext>
            </a:extLst>
          </a:blip>
          <a:srcRect t="21703" b="22010"/>
          <a:stretch/>
        </p:blipFill>
        <p:spPr>
          <a:xfrm>
            <a:off x="-55453" y="-175846"/>
            <a:ext cx="9266294" cy="7170615"/>
          </a:xfrm>
          <a:prstGeom prst="rect">
            <a:avLst/>
          </a:prstGeom>
        </p:spPr>
      </p:pic>
      <p:sp>
        <p:nvSpPr>
          <p:cNvPr id="7" name="Content Placeholder 2"/>
          <p:cNvSpPr txBox="1">
            <a:spLocks/>
          </p:cNvSpPr>
          <p:nvPr/>
        </p:nvSpPr>
        <p:spPr>
          <a:xfrm>
            <a:off x="603432" y="1300888"/>
            <a:ext cx="7971608" cy="4528412"/>
          </a:xfrm>
          <a:prstGeom prst="rect">
            <a:avLst/>
          </a:prstGeom>
        </p:spPr>
        <p:txBody>
          <a:bodyPr vert="horz" lIns="91440" tIns="45720" rIns="91440" bIns="45720" rtlCol="0">
            <a:normAutofit fontScale="92500" lnSpcReduction="20000"/>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0"/>
              </a:spcBef>
            </a:pPr>
            <a:r>
              <a:rPr lang="en-US" sz="4400" b="1" dirty="0">
                <a:solidFill>
                  <a:srgbClr val="FFFFFF"/>
                </a:solidFill>
              </a:rPr>
              <a:t>birth equity </a:t>
            </a:r>
            <a:r>
              <a:rPr lang="en-US" sz="4400" b="1" i="1" dirty="0">
                <a:solidFill>
                  <a:srgbClr val="FFFFFF"/>
                </a:solidFill>
              </a:rPr>
              <a:t>(noun)</a:t>
            </a:r>
            <a:r>
              <a:rPr lang="en-US" sz="4400" b="1" dirty="0">
                <a:solidFill>
                  <a:srgbClr val="FFFFFF"/>
                </a:solidFill>
              </a:rPr>
              <a:t>:</a:t>
            </a:r>
          </a:p>
          <a:p>
            <a:pPr algn="l">
              <a:spcBef>
                <a:spcPts val="0"/>
              </a:spcBef>
            </a:pPr>
            <a:endParaRPr lang="en-US" sz="4200" dirty="0">
              <a:solidFill>
                <a:srgbClr val="FFFFFF"/>
              </a:solidFill>
            </a:endParaRPr>
          </a:p>
          <a:p>
            <a:pPr algn="l">
              <a:spcBef>
                <a:spcPts val="0"/>
              </a:spcBef>
            </a:pPr>
            <a:r>
              <a:rPr lang="en-US" sz="4200" dirty="0">
                <a:solidFill>
                  <a:srgbClr val="FFFFFF"/>
                </a:solidFill>
              </a:rPr>
              <a:t>1. The assurance of the conditions of optimal births for all people with a willingness to address racial and social inequalities in a sustained effort.</a:t>
            </a:r>
          </a:p>
          <a:p>
            <a:pPr algn="l">
              <a:spcBef>
                <a:spcPts val="0"/>
              </a:spcBef>
            </a:pPr>
            <a:endParaRPr lang="en-US" sz="4200" dirty="0">
              <a:solidFill>
                <a:srgbClr val="FFFFFF"/>
              </a:solidFill>
            </a:endParaRPr>
          </a:p>
          <a:p>
            <a:pPr algn="r">
              <a:spcBef>
                <a:spcPts val="0"/>
              </a:spcBef>
            </a:pPr>
            <a:endParaRPr lang="en-US" sz="2200" b="1" i="1" dirty="0">
              <a:solidFill>
                <a:srgbClr val="FFFFFF"/>
              </a:solidFill>
            </a:endParaRPr>
          </a:p>
          <a:p>
            <a:pPr algn="r">
              <a:spcBef>
                <a:spcPts val="0"/>
              </a:spcBef>
            </a:pPr>
            <a:r>
              <a:rPr lang="en-US" sz="3100" dirty="0" err="1">
                <a:solidFill>
                  <a:srgbClr val="FFFFFF"/>
                </a:solidFill>
              </a:rPr>
              <a:t>Joia</a:t>
            </a:r>
            <a:r>
              <a:rPr lang="en-US" sz="3100" dirty="0">
                <a:solidFill>
                  <a:srgbClr val="FFFFFF"/>
                </a:solidFill>
              </a:rPr>
              <a:t> </a:t>
            </a:r>
            <a:r>
              <a:rPr lang="en-US" sz="3100" dirty="0" err="1">
                <a:solidFill>
                  <a:srgbClr val="FFFFFF"/>
                </a:solidFill>
              </a:rPr>
              <a:t>Crear</a:t>
            </a:r>
            <a:r>
              <a:rPr lang="en-US" sz="3100" dirty="0">
                <a:solidFill>
                  <a:srgbClr val="FFFFFF"/>
                </a:solidFill>
              </a:rPr>
              <a:t>-Perry, MD</a:t>
            </a:r>
          </a:p>
          <a:p>
            <a:pPr algn="r">
              <a:spcBef>
                <a:spcPts val="0"/>
              </a:spcBef>
            </a:pPr>
            <a:r>
              <a:rPr lang="en-US" sz="2600" i="1" dirty="0">
                <a:solidFill>
                  <a:srgbClr val="FFFFFF"/>
                </a:solidFill>
              </a:rPr>
              <a:t>National Birth Equity Collaborative   </a:t>
            </a:r>
          </a:p>
        </p:txBody>
      </p:sp>
    </p:spTree>
    <p:extLst>
      <p:ext uri="{BB962C8B-B14F-4D97-AF65-F5344CB8AC3E}">
        <p14:creationId xmlns:p14="http://schemas.microsoft.com/office/powerpoint/2010/main" val="28397485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8778" y="536222"/>
            <a:ext cx="3711222" cy="677334"/>
          </a:xfrm>
          <a:solidFill>
            <a:srgbClr val="2D3138"/>
          </a:solidFill>
        </p:spPr>
        <p:txBody>
          <a:bodyPr>
            <a:normAutofit/>
          </a:bodyPr>
          <a:lstStyle/>
          <a:p>
            <a:r>
              <a:rPr lang="en-US" sz="2900" dirty="0">
                <a:solidFill>
                  <a:schemeClr val="bg1"/>
                </a:solidFill>
              </a:rPr>
              <a:t>Racial Equity Lens</a:t>
            </a:r>
          </a:p>
        </p:txBody>
      </p:sp>
      <p:sp>
        <p:nvSpPr>
          <p:cNvPr id="3" name="Content Placeholder 2"/>
          <p:cNvSpPr>
            <a:spLocks noGrp="1"/>
          </p:cNvSpPr>
          <p:nvPr>
            <p:ph sz="half" idx="1"/>
          </p:nvPr>
        </p:nvSpPr>
        <p:spPr/>
        <p:txBody>
          <a:bodyPr>
            <a:normAutofit fontScale="85000" lnSpcReduction="20000"/>
          </a:bodyPr>
          <a:lstStyle/>
          <a:p>
            <a:pPr marL="0" indent="0" algn="ctr">
              <a:lnSpc>
                <a:spcPct val="220000"/>
              </a:lnSpc>
              <a:buNone/>
            </a:pPr>
            <a:r>
              <a:rPr lang="en-US" b="1" dirty="0">
                <a:solidFill>
                  <a:srgbClr val="E14E11"/>
                </a:solidFill>
              </a:rPr>
              <a:t>Focusing resources into only safe sleep or education campaigns does not efficiently address maternal health inequities or the preventable causes of preterm birth.</a:t>
            </a:r>
          </a:p>
        </p:txBody>
      </p:sp>
      <p:sp>
        <p:nvSpPr>
          <p:cNvPr id="4" name="Content Placeholder 3"/>
          <p:cNvSpPr>
            <a:spLocks noGrp="1"/>
          </p:cNvSpPr>
          <p:nvPr>
            <p:ph sz="half" idx="2"/>
          </p:nvPr>
        </p:nvSpPr>
        <p:spPr>
          <a:xfrm>
            <a:off x="4648200" y="1600200"/>
            <a:ext cx="4038600" cy="4890911"/>
          </a:xfrm>
        </p:spPr>
        <p:txBody>
          <a:bodyPr>
            <a:normAutofit fontScale="85000" lnSpcReduction="20000"/>
          </a:bodyPr>
          <a:lstStyle/>
          <a:p>
            <a:endParaRPr lang="en-US" dirty="0">
              <a:solidFill>
                <a:srgbClr val="2D3138"/>
              </a:solidFill>
            </a:endParaRPr>
          </a:p>
          <a:p>
            <a:r>
              <a:rPr lang="en-US" dirty="0">
                <a:solidFill>
                  <a:srgbClr val="2D3138"/>
                </a:solidFill>
              </a:rPr>
              <a:t>Values communities with highest risk of poor outcomes</a:t>
            </a:r>
          </a:p>
          <a:p>
            <a:r>
              <a:rPr lang="en-US" dirty="0">
                <a:solidFill>
                  <a:srgbClr val="2D3138"/>
                </a:solidFill>
              </a:rPr>
              <a:t>Efficient use of program funds</a:t>
            </a:r>
          </a:p>
          <a:p>
            <a:r>
              <a:rPr lang="en-US" dirty="0">
                <a:solidFill>
                  <a:srgbClr val="2D3138"/>
                </a:solidFill>
              </a:rPr>
              <a:t>Encourages community partnerships and innovation</a:t>
            </a:r>
          </a:p>
          <a:p>
            <a:r>
              <a:rPr lang="en-US" dirty="0">
                <a:solidFill>
                  <a:srgbClr val="2D3138"/>
                </a:solidFill>
              </a:rPr>
              <a:t>Makes racial equity an priority for providers</a:t>
            </a:r>
          </a:p>
          <a:p>
            <a:r>
              <a:rPr lang="en-US" dirty="0">
                <a:solidFill>
                  <a:srgbClr val="2D3138"/>
                </a:solidFill>
              </a:rPr>
              <a:t>Centers and integrates social determinants into health systems improvement</a:t>
            </a:r>
          </a:p>
          <a:p>
            <a:endParaRPr lang="en-US" dirty="0"/>
          </a:p>
        </p:txBody>
      </p:sp>
    </p:spTree>
    <p:extLst>
      <p:ext uri="{BB962C8B-B14F-4D97-AF65-F5344CB8AC3E}">
        <p14:creationId xmlns:p14="http://schemas.microsoft.com/office/powerpoint/2010/main" val="35854606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78666" y="508000"/>
            <a:ext cx="3372555" cy="677333"/>
          </a:xfrm>
          <a:solidFill>
            <a:srgbClr val="2D3138"/>
          </a:solidFill>
        </p:spPr>
        <p:txBody>
          <a:bodyPr>
            <a:normAutofit/>
          </a:bodyPr>
          <a:lstStyle/>
          <a:p>
            <a:r>
              <a:rPr lang="en-US" sz="2900" dirty="0">
                <a:solidFill>
                  <a:schemeClr val="bg1"/>
                </a:solidFill>
              </a:rPr>
              <a:t>Best Practices</a:t>
            </a:r>
          </a:p>
        </p:txBody>
      </p:sp>
      <p:sp>
        <p:nvSpPr>
          <p:cNvPr id="7" name="Content Placeholder 6"/>
          <p:cNvSpPr>
            <a:spLocks noGrp="1"/>
          </p:cNvSpPr>
          <p:nvPr>
            <p:ph idx="1"/>
          </p:nvPr>
        </p:nvSpPr>
        <p:spPr>
          <a:xfrm>
            <a:off x="457200" y="1600200"/>
            <a:ext cx="8229600" cy="5257800"/>
          </a:xfrm>
        </p:spPr>
        <p:txBody>
          <a:bodyPr>
            <a:normAutofit fontScale="70000" lnSpcReduction="20000"/>
          </a:bodyPr>
          <a:lstStyle/>
          <a:p>
            <a:r>
              <a:rPr lang="en-US" dirty="0">
                <a:solidFill>
                  <a:srgbClr val="2D3138"/>
                </a:solidFill>
              </a:rPr>
              <a:t>Prioritize community voice and research on stress responses to </a:t>
            </a:r>
          </a:p>
          <a:p>
            <a:r>
              <a:rPr lang="en-US" dirty="0">
                <a:solidFill>
                  <a:srgbClr val="2D3138"/>
                </a:solidFill>
              </a:rPr>
              <a:t>Include equity and trauma informed care QI indicators into systematic models </a:t>
            </a:r>
          </a:p>
          <a:p>
            <a:r>
              <a:rPr lang="en-US" dirty="0">
                <a:solidFill>
                  <a:srgbClr val="2D3138"/>
                </a:solidFill>
              </a:rPr>
              <a:t>Staff-wide training on racial equity </a:t>
            </a:r>
          </a:p>
          <a:p>
            <a:r>
              <a:rPr lang="en-US" dirty="0">
                <a:solidFill>
                  <a:srgbClr val="2D3138"/>
                </a:solidFill>
              </a:rPr>
              <a:t>Community training on birth justice and advocacy</a:t>
            </a:r>
          </a:p>
          <a:p>
            <a:r>
              <a:rPr lang="en-US" dirty="0">
                <a:solidFill>
                  <a:srgbClr val="2D3138"/>
                </a:solidFill>
              </a:rPr>
              <a:t>Partner and collaborate with non-health sectors.</a:t>
            </a:r>
          </a:p>
          <a:p>
            <a:r>
              <a:rPr lang="en-US" dirty="0">
                <a:solidFill>
                  <a:srgbClr val="2D3138"/>
                </a:solidFill>
              </a:rPr>
              <a:t>Improve state perinatal quality collaborative with comprehensive data, disaggregated by race, geography and SES.</a:t>
            </a:r>
          </a:p>
          <a:p>
            <a:r>
              <a:rPr lang="en-US" dirty="0">
                <a:solidFill>
                  <a:srgbClr val="2D3138"/>
                </a:solidFill>
              </a:rPr>
              <a:t>Standardize data collection with ACOG ICD-10 codes.</a:t>
            </a:r>
          </a:p>
          <a:p>
            <a:r>
              <a:rPr lang="en-US" dirty="0">
                <a:solidFill>
                  <a:srgbClr val="2D3138"/>
                </a:solidFill>
              </a:rPr>
              <a:t>Employ aspects of the AIM Patient Safety Bundles. </a:t>
            </a:r>
          </a:p>
          <a:p>
            <a:r>
              <a:rPr lang="en-US" dirty="0">
                <a:solidFill>
                  <a:srgbClr val="2D3138"/>
                </a:solidFill>
              </a:rPr>
              <a:t>Accept Medicaid- without exception- in all area hospitals.</a:t>
            </a:r>
          </a:p>
          <a:p>
            <a:r>
              <a:rPr lang="en-US" dirty="0">
                <a:solidFill>
                  <a:srgbClr val="2D3138"/>
                </a:solidFill>
              </a:rPr>
              <a:t>Conduct research on </a:t>
            </a:r>
            <a:r>
              <a:rPr lang="en-US" dirty="0" err="1">
                <a:solidFill>
                  <a:srgbClr val="2D3138"/>
                </a:solidFill>
              </a:rPr>
              <a:t>predisease</a:t>
            </a:r>
            <a:r>
              <a:rPr lang="en-US" dirty="0">
                <a:solidFill>
                  <a:srgbClr val="2D3138"/>
                </a:solidFill>
              </a:rPr>
              <a:t> pathways and connections between maternal and infant health.</a:t>
            </a:r>
          </a:p>
          <a:p>
            <a:pPr marL="0" indent="0">
              <a:buNone/>
            </a:pPr>
            <a:endParaRPr lang="en-US" dirty="0">
              <a:solidFill>
                <a:srgbClr val="2D3138"/>
              </a:solidFill>
            </a:endParaRPr>
          </a:p>
        </p:txBody>
      </p:sp>
    </p:spTree>
    <p:extLst>
      <p:ext uri="{BB962C8B-B14F-4D97-AF65-F5344CB8AC3E}">
        <p14:creationId xmlns:p14="http://schemas.microsoft.com/office/powerpoint/2010/main" val="3254922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299056081"/>
              </p:ext>
            </p:extLst>
          </p:nvPr>
        </p:nvGraphicFramePr>
        <p:xfrm>
          <a:off x="457200" y="1039982"/>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182048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0038"/>
            <a:ext cx="8229600" cy="1143000"/>
          </a:xfrm>
        </p:spPr>
        <p:txBody>
          <a:bodyPr>
            <a:normAutofit/>
          </a:bodyPr>
          <a:lstStyle/>
          <a:p>
            <a:r>
              <a:rPr lang="en-US" dirty="0">
                <a:solidFill>
                  <a:srgbClr val="2D3138"/>
                </a:solidFill>
              </a:rPr>
              <a:t>Thank you</a:t>
            </a:r>
          </a:p>
        </p:txBody>
      </p:sp>
      <p:sp>
        <p:nvSpPr>
          <p:cNvPr id="3" name="Content Placeholder 2"/>
          <p:cNvSpPr>
            <a:spLocks noGrp="1"/>
          </p:cNvSpPr>
          <p:nvPr>
            <p:ph idx="1"/>
          </p:nvPr>
        </p:nvSpPr>
        <p:spPr/>
        <p:txBody>
          <a:bodyPr>
            <a:normAutofit fontScale="92500" lnSpcReduction="20000"/>
          </a:bodyPr>
          <a:lstStyle/>
          <a:p>
            <a:pPr marL="0" indent="0">
              <a:buNone/>
            </a:pPr>
            <a:endParaRPr lang="en-US" dirty="0"/>
          </a:p>
          <a:p>
            <a:pPr marL="0" indent="0" algn="ctr">
              <a:buNone/>
            </a:pPr>
            <a:r>
              <a:rPr lang="en-US" dirty="0"/>
              <a:t>Visit us at </a:t>
            </a:r>
            <a:r>
              <a:rPr lang="en-US" dirty="0" err="1"/>
              <a:t>birthequity.org</a:t>
            </a:r>
            <a:endParaRPr lang="en-US" dirty="0"/>
          </a:p>
          <a:p>
            <a:pPr marL="0" indent="0" algn="ctr">
              <a:buNone/>
            </a:pPr>
            <a:endParaRPr lang="en-US" dirty="0"/>
          </a:p>
          <a:p>
            <a:pPr marL="0" indent="0" algn="ctr">
              <a:buNone/>
            </a:pPr>
            <a:endParaRPr lang="en-US" dirty="0"/>
          </a:p>
          <a:p>
            <a:pPr marL="0" indent="0" algn="ctr">
              <a:buNone/>
            </a:pPr>
            <a:endParaRPr lang="en-US" dirty="0"/>
          </a:p>
          <a:p>
            <a:pPr marL="0" indent="0" algn="ctr">
              <a:buNone/>
            </a:pPr>
            <a:endParaRPr lang="en-US" dirty="0"/>
          </a:p>
          <a:p>
            <a:pPr marL="0" indent="0" algn="ctr">
              <a:buNone/>
            </a:pPr>
            <a:r>
              <a:rPr lang="en-US" dirty="0" err="1"/>
              <a:t>Joia</a:t>
            </a:r>
            <a:r>
              <a:rPr lang="en-US" dirty="0"/>
              <a:t> </a:t>
            </a:r>
            <a:r>
              <a:rPr lang="en-US" dirty="0" err="1"/>
              <a:t>Crear</a:t>
            </a:r>
            <a:r>
              <a:rPr lang="en-US" dirty="0"/>
              <a:t>-Perry, MD</a:t>
            </a:r>
          </a:p>
          <a:p>
            <a:pPr marL="0" indent="0" algn="ctr">
              <a:buNone/>
            </a:pPr>
            <a:r>
              <a:rPr lang="en-US" dirty="0"/>
              <a:t>Founder President</a:t>
            </a:r>
          </a:p>
          <a:p>
            <a:pPr marL="0" indent="0" algn="ctr">
              <a:buNone/>
            </a:pPr>
            <a:r>
              <a:rPr lang="en-US" dirty="0">
                <a:hlinkClick r:id="rId2"/>
              </a:rPr>
              <a:t>drjoia@birthequity.org</a:t>
            </a:r>
            <a:endParaRPr lang="en-US" dirty="0"/>
          </a:p>
          <a:p>
            <a:pPr marL="0" indent="0">
              <a:buNone/>
            </a:pPr>
            <a:endParaRPr lang="en-US" dirty="0"/>
          </a:p>
        </p:txBody>
      </p:sp>
      <p:pic>
        <p:nvPicPr>
          <p:cNvPr id="4" name="Picture 3" descr="natl_directory_joia_2015.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1384" y="2647420"/>
            <a:ext cx="1551710" cy="1584684"/>
          </a:xfrm>
          <a:prstGeom prst="rect">
            <a:avLst/>
          </a:prstGeom>
        </p:spPr>
      </p:pic>
      <p:pic>
        <p:nvPicPr>
          <p:cNvPr id="5" name="Picture 4" descr="Joia's Headshot.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27300" y="1803400"/>
            <a:ext cx="4064000" cy="2692400"/>
          </a:xfrm>
          <a:prstGeom prst="rect">
            <a:avLst/>
          </a:prstGeom>
        </p:spPr>
      </p:pic>
    </p:spTree>
    <p:extLst>
      <p:ext uri="{BB962C8B-B14F-4D97-AF65-F5344CB8AC3E}">
        <p14:creationId xmlns:p14="http://schemas.microsoft.com/office/powerpoint/2010/main" val="1642117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6690" r="6690"/>
          <a:stretch/>
        </p:blipFill>
        <p:spPr>
          <a:xfrm>
            <a:off x="-1" y="-103766"/>
            <a:ext cx="9144001" cy="7055948"/>
          </a:xfrm>
          <a:prstGeom prst="rect">
            <a:avLst/>
          </a:prstGeom>
        </p:spPr>
      </p:pic>
      <p:sp>
        <p:nvSpPr>
          <p:cNvPr id="3" name="Content Placeholder 2"/>
          <p:cNvSpPr>
            <a:spLocks noGrp="1"/>
          </p:cNvSpPr>
          <p:nvPr>
            <p:ph idx="1"/>
          </p:nvPr>
        </p:nvSpPr>
        <p:spPr>
          <a:xfrm>
            <a:off x="635000" y="940220"/>
            <a:ext cx="7874000" cy="3682579"/>
          </a:xfrm>
        </p:spPr>
        <p:txBody>
          <a:bodyPr>
            <a:noAutofit/>
          </a:bodyPr>
          <a:lstStyle/>
          <a:p>
            <a:pPr marL="0" indent="0" algn="ctr">
              <a:lnSpc>
                <a:spcPct val="80000"/>
              </a:lnSpc>
              <a:buNone/>
            </a:pPr>
            <a:r>
              <a:rPr lang="en-US" sz="4800" b="1" spc="-150" dirty="0">
                <a:solidFill>
                  <a:schemeClr val="bg1"/>
                </a:solidFill>
              </a:rPr>
              <a:t>Mission</a:t>
            </a:r>
          </a:p>
          <a:p>
            <a:pPr marL="0" indent="0" algn="ctr">
              <a:lnSpc>
                <a:spcPct val="80000"/>
              </a:lnSpc>
              <a:buNone/>
            </a:pPr>
            <a:r>
              <a:rPr lang="en-US" sz="2200" dirty="0">
                <a:solidFill>
                  <a:schemeClr val="bg1"/>
                </a:solidFill>
              </a:rPr>
              <a:t>To reduce Black maternal and infant mortality through research, family centered collaboration and advocacy.</a:t>
            </a:r>
          </a:p>
          <a:p>
            <a:pPr marL="0" indent="0" algn="ctr">
              <a:lnSpc>
                <a:spcPct val="80000"/>
              </a:lnSpc>
              <a:buNone/>
            </a:pPr>
            <a:endParaRPr lang="en-US" sz="2200" i="1" dirty="0">
              <a:solidFill>
                <a:schemeClr val="bg1"/>
              </a:solidFill>
            </a:endParaRPr>
          </a:p>
          <a:p>
            <a:pPr marL="0" indent="0" algn="ctr">
              <a:lnSpc>
                <a:spcPct val="80000"/>
              </a:lnSpc>
              <a:buNone/>
            </a:pPr>
            <a:r>
              <a:rPr lang="en-US" sz="4800" b="1" spc="-150" dirty="0">
                <a:solidFill>
                  <a:schemeClr val="bg1"/>
                </a:solidFill>
              </a:rPr>
              <a:t>Goal</a:t>
            </a:r>
            <a:endParaRPr lang="en-US" sz="4800" dirty="0">
              <a:solidFill>
                <a:schemeClr val="bg1"/>
              </a:solidFill>
            </a:endParaRPr>
          </a:p>
          <a:p>
            <a:pPr marL="0" indent="0" algn="ctr">
              <a:lnSpc>
                <a:spcPct val="80000"/>
              </a:lnSpc>
              <a:buNone/>
            </a:pPr>
            <a:r>
              <a:rPr lang="en-US" sz="2200" dirty="0">
                <a:solidFill>
                  <a:schemeClr val="bg1"/>
                </a:solidFill>
              </a:rPr>
              <a:t>Reducing black infant mortality rates by 50% in the next 10 years.</a:t>
            </a:r>
            <a:endParaRPr lang="en-US" sz="2200" i="1" dirty="0">
              <a:solidFill>
                <a:schemeClr val="bg1"/>
              </a:solidFill>
            </a:endParaRPr>
          </a:p>
          <a:p>
            <a:pPr marL="0" indent="0" algn="ctr">
              <a:lnSpc>
                <a:spcPct val="80000"/>
              </a:lnSpc>
              <a:buNone/>
            </a:pPr>
            <a:endParaRPr lang="en-US" sz="2200" i="1" dirty="0">
              <a:solidFill>
                <a:schemeClr val="bg1"/>
              </a:solidFill>
            </a:endParaRPr>
          </a:p>
        </p:txBody>
      </p:sp>
      <p:sp>
        <p:nvSpPr>
          <p:cNvPr id="6" name="Content Placeholder 2"/>
          <p:cNvSpPr txBox="1">
            <a:spLocks/>
          </p:cNvSpPr>
          <p:nvPr/>
        </p:nvSpPr>
        <p:spPr>
          <a:xfrm>
            <a:off x="3489158" y="4622799"/>
            <a:ext cx="4747260" cy="979988"/>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400" i="1" dirty="0">
                <a:solidFill>
                  <a:schemeClr val="bg1"/>
                </a:solidFill>
              </a:rPr>
              <a:t>Our vision is that every Black infant will celebrate a healthy first birthday with their families.</a:t>
            </a:r>
            <a:endParaRPr lang="en-US" sz="2400" dirty="0">
              <a:solidFill>
                <a:schemeClr val="bg1"/>
              </a:solidFill>
            </a:endParaRPr>
          </a:p>
        </p:txBody>
      </p:sp>
      <p:pic>
        <p:nvPicPr>
          <p:cNvPr id="14" name="Picture 13" descr="logo_ko.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8570" y="4686940"/>
            <a:ext cx="2165684" cy="1001220"/>
          </a:xfrm>
          <a:prstGeom prst="rect">
            <a:avLst/>
          </a:prstGeom>
        </p:spPr>
      </p:pic>
    </p:spTree>
    <p:extLst>
      <p:ext uri="{BB962C8B-B14F-4D97-AF65-F5344CB8AC3E}">
        <p14:creationId xmlns:p14="http://schemas.microsoft.com/office/powerpoint/2010/main" val="2595242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venn_diagram.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9575" y="1464012"/>
            <a:ext cx="5251013" cy="3284630"/>
          </a:xfrm>
          <a:prstGeom prst="rect">
            <a:avLst/>
          </a:prstGeom>
        </p:spPr>
      </p:pic>
      <p:sp>
        <p:nvSpPr>
          <p:cNvPr id="2" name="Title 1"/>
          <p:cNvSpPr>
            <a:spLocks noGrp="1"/>
          </p:cNvSpPr>
          <p:nvPr>
            <p:ph type="title"/>
          </p:nvPr>
        </p:nvSpPr>
        <p:spPr>
          <a:xfrm>
            <a:off x="3640666" y="521372"/>
            <a:ext cx="2300111" cy="693930"/>
          </a:xfrm>
          <a:solidFill>
            <a:srgbClr val="5E6FB4"/>
          </a:solidFill>
        </p:spPr>
        <p:txBody>
          <a:bodyPr>
            <a:normAutofit/>
          </a:bodyPr>
          <a:lstStyle/>
          <a:p>
            <a:r>
              <a:rPr lang="en-US" sz="2900" b="1" dirty="0">
                <a:solidFill>
                  <a:schemeClr val="bg1"/>
                </a:solidFill>
              </a:rPr>
              <a:t>NBEC Focus</a:t>
            </a:r>
          </a:p>
        </p:txBody>
      </p:sp>
      <p:sp>
        <p:nvSpPr>
          <p:cNvPr id="3" name="Content Placeholder 2"/>
          <p:cNvSpPr>
            <a:spLocks noGrp="1"/>
          </p:cNvSpPr>
          <p:nvPr>
            <p:ph idx="1"/>
          </p:nvPr>
        </p:nvSpPr>
        <p:spPr>
          <a:xfrm>
            <a:off x="457200" y="4748642"/>
            <a:ext cx="8686800" cy="1943073"/>
          </a:xfrm>
        </p:spPr>
        <p:txBody>
          <a:bodyPr>
            <a:normAutofit fontScale="85000" lnSpcReduction="10000"/>
          </a:bodyPr>
          <a:lstStyle/>
          <a:p>
            <a:r>
              <a:rPr lang="en-US" dirty="0">
                <a:solidFill>
                  <a:schemeClr val="tx2"/>
                </a:solidFill>
              </a:rPr>
              <a:t>Dismantling systems of power and racism</a:t>
            </a:r>
          </a:p>
          <a:p>
            <a:r>
              <a:rPr lang="en-US" dirty="0">
                <a:solidFill>
                  <a:schemeClr val="tx2"/>
                </a:solidFill>
              </a:rPr>
              <a:t>Education on SDHI</a:t>
            </a:r>
          </a:p>
          <a:p>
            <a:pPr marL="0" indent="0" algn="ctr">
              <a:buNone/>
            </a:pPr>
            <a:r>
              <a:rPr lang="en-US" sz="2400" i="1" dirty="0">
                <a:solidFill>
                  <a:srgbClr val="5E6FB4"/>
                </a:solidFill>
              </a:rPr>
              <a:t>“Working in this area of overlap is part of the reason why programs like Healthy</a:t>
            </a:r>
          </a:p>
          <a:p>
            <a:pPr marL="0" indent="0" algn="ctr">
              <a:buNone/>
            </a:pPr>
            <a:r>
              <a:rPr lang="en-US" sz="2400" i="1" dirty="0">
                <a:solidFill>
                  <a:srgbClr val="5E6FB4"/>
                </a:solidFill>
              </a:rPr>
              <a:t> Start, Case Management, NFP, and Centering experience much of their success.”</a:t>
            </a:r>
          </a:p>
          <a:p>
            <a:pPr marL="0" indent="0" algn="ctr">
              <a:buNone/>
            </a:pPr>
            <a:r>
              <a:rPr lang="en-US" sz="2400" i="1" dirty="0">
                <a:solidFill>
                  <a:srgbClr val="5E6FB4"/>
                </a:solidFill>
              </a:rPr>
              <a:t> </a:t>
            </a:r>
            <a:r>
              <a:rPr lang="en-US" sz="2400" spc="-100" dirty="0">
                <a:solidFill>
                  <a:srgbClr val="2D3138"/>
                </a:solidFill>
              </a:rPr>
              <a:t>– Arthur James, M.D.</a:t>
            </a:r>
          </a:p>
          <a:p>
            <a:endParaRPr lang="en-US" dirty="0"/>
          </a:p>
          <a:p>
            <a:endParaRPr lang="en-US" dirty="0"/>
          </a:p>
        </p:txBody>
      </p:sp>
      <p:sp>
        <p:nvSpPr>
          <p:cNvPr id="5" name="Title 1"/>
          <p:cNvSpPr txBox="1">
            <a:spLocks/>
          </p:cNvSpPr>
          <p:nvPr/>
        </p:nvSpPr>
        <p:spPr>
          <a:xfrm>
            <a:off x="2189575" y="2639993"/>
            <a:ext cx="1883170" cy="750033"/>
          </a:xfrm>
          <a:prstGeom prst="rect">
            <a:avLst/>
          </a:prstGeom>
          <a:no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80000"/>
              </a:lnSpc>
            </a:pPr>
            <a:r>
              <a:rPr lang="en-US" sz="3200" b="1" spc="-100" dirty="0">
                <a:solidFill>
                  <a:schemeClr val="bg1"/>
                </a:solidFill>
              </a:rPr>
              <a:t>CLINICAL</a:t>
            </a:r>
          </a:p>
        </p:txBody>
      </p:sp>
      <p:sp>
        <p:nvSpPr>
          <p:cNvPr id="6" name="Title 1"/>
          <p:cNvSpPr txBox="1">
            <a:spLocks/>
          </p:cNvSpPr>
          <p:nvPr/>
        </p:nvSpPr>
        <p:spPr>
          <a:xfrm>
            <a:off x="5604510" y="2618469"/>
            <a:ext cx="1545172" cy="712685"/>
          </a:xfrm>
          <a:prstGeom prst="rect">
            <a:avLst/>
          </a:prstGeom>
          <a:no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80000"/>
              </a:lnSpc>
            </a:pPr>
            <a:r>
              <a:rPr lang="en-US" sz="3200" b="1" spc="-100" dirty="0">
                <a:solidFill>
                  <a:schemeClr val="bg1"/>
                </a:solidFill>
              </a:rPr>
              <a:t>SOCIAL</a:t>
            </a:r>
          </a:p>
        </p:txBody>
      </p:sp>
      <p:sp>
        <p:nvSpPr>
          <p:cNvPr id="7" name="Title 1"/>
          <p:cNvSpPr txBox="1">
            <a:spLocks/>
          </p:cNvSpPr>
          <p:nvPr/>
        </p:nvSpPr>
        <p:spPr>
          <a:xfrm>
            <a:off x="4472964" y="2767601"/>
            <a:ext cx="765570" cy="556126"/>
          </a:xfrm>
          <a:prstGeom prst="rect">
            <a:avLst/>
          </a:prstGeom>
          <a:no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80000"/>
              </a:lnSpc>
            </a:pPr>
            <a:r>
              <a:rPr lang="en-US" sz="4000" b="1" spc="-100" dirty="0">
                <a:solidFill>
                  <a:schemeClr val="bg1"/>
                </a:solidFill>
              </a:rPr>
              <a:t>+</a:t>
            </a:r>
          </a:p>
        </p:txBody>
      </p:sp>
    </p:spTree>
    <p:extLst>
      <p:ext uri="{BB962C8B-B14F-4D97-AF65-F5344CB8AC3E}">
        <p14:creationId xmlns:p14="http://schemas.microsoft.com/office/powerpoint/2010/main" val="27124911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703912" y="699628"/>
            <a:ext cx="5736172" cy="541428"/>
          </a:xfrm>
          <a:prstGeom prst="rect">
            <a:avLst/>
          </a:prstGeom>
          <a:solidFill>
            <a:srgbClr val="5E6FB4"/>
          </a:solid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80000"/>
              </a:lnSpc>
            </a:pPr>
            <a:r>
              <a:rPr lang="en-US" sz="2900" b="1" spc="-100" dirty="0">
                <a:solidFill>
                  <a:schemeClr val="bg1"/>
                </a:solidFill>
              </a:rPr>
              <a:t>Human Rights – The Global Standard</a:t>
            </a:r>
          </a:p>
        </p:txBody>
      </p:sp>
      <p:sp>
        <p:nvSpPr>
          <p:cNvPr id="5" name="Content Placeholder 2"/>
          <p:cNvSpPr txBox="1">
            <a:spLocks/>
          </p:cNvSpPr>
          <p:nvPr/>
        </p:nvSpPr>
        <p:spPr>
          <a:xfrm>
            <a:off x="387685" y="1865430"/>
            <a:ext cx="4694354" cy="3174467"/>
          </a:xfrm>
          <a:prstGeom prst="rect">
            <a:avLst/>
          </a:prstGeom>
        </p:spPr>
        <p:txBody>
          <a:bodyPr vert="horz" lIns="91440" tIns="45720" rIns="91440" bIns="45720" numCol="1"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400" b="1" dirty="0">
                <a:solidFill>
                  <a:srgbClr val="5E6FB4"/>
                </a:solidFill>
              </a:rPr>
              <a:t>Article 2.</a:t>
            </a:r>
          </a:p>
          <a:p>
            <a:pPr marL="0" indent="0">
              <a:buNone/>
            </a:pPr>
            <a:r>
              <a:rPr lang="en-US" sz="2000" b="1" dirty="0">
                <a:solidFill>
                  <a:srgbClr val="2D3138"/>
                </a:solidFill>
              </a:rPr>
              <a:t>Everyone</a:t>
            </a:r>
            <a:r>
              <a:rPr lang="en-US" sz="2000" dirty="0">
                <a:solidFill>
                  <a:srgbClr val="2D3138"/>
                </a:solidFill>
              </a:rPr>
              <a:t> is entitled to al the rights and freedoms set forth in this Declaration, </a:t>
            </a:r>
            <a:r>
              <a:rPr lang="en-US" sz="2000" b="1" dirty="0">
                <a:solidFill>
                  <a:srgbClr val="2D3138"/>
                </a:solidFill>
              </a:rPr>
              <a:t>without distinction of any kind</a:t>
            </a:r>
            <a:r>
              <a:rPr lang="en-US" sz="2000" dirty="0">
                <a:solidFill>
                  <a:srgbClr val="2D3138"/>
                </a:solidFill>
              </a:rPr>
              <a:t>, such as race, color, sex, language, religion, political or other opinion, national or social origin, property, birth or other status. </a:t>
            </a:r>
          </a:p>
        </p:txBody>
      </p:sp>
      <p:sp>
        <p:nvSpPr>
          <p:cNvPr id="9" name="Content Placeholder 2"/>
          <p:cNvSpPr txBox="1">
            <a:spLocks/>
          </p:cNvSpPr>
          <p:nvPr/>
        </p:nvSpPr>
        <p:spPr>
          <a:xfrm>
            <a:off x="387685" y="4808154"/>
            <a:ext cx="4694354" cy="1923380"/>
          </a:xfrm>
          <a:prstGeom prst="rect">
            <a:avLst/>
          </a:prstGeom>
        </p:spPr>
        <p:txBody>
          <a:bodyPr vert="horz" lIns="91440" tIns="45720" rIns="91440" bIns="45720" numCol="1"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400" b="1" dirty="0">
                <a:solidFill>
                  <a:srgbClr val="5E6FB4"/>
                </a:solidFill>
              </a:rPr>
              <a:t>Article 3.</a:t>
            </a:r>
            <a:endParaRPr lang="en-US" sz="2000" dirty="0">
              <a:solidFill>
                <a:srgbClr val="5E6FB4"/>
              </a:solidFill>
            </a:endParaRPr>
          </a:p>
          <a:p>
            <a:pPr marL="0" indent="0">
              <a:buNone/>
            </a:pPr>
            <a:r>
              <a:rPr lang="en-US" sz="2000" b="1" dirty="0">
                <a:solidFill>
                  <a:srgbClr val="2D3138"/>
                </a:solidFill>
              </a:rPr>
              <a:t>Everyone has the right to life</a:t>
            </a:r>
            <a:r>
              <a:rPr lang="en-US" sz="2000" dirty="0">
                <a:solidFill>
                  <a:srgbClr val="2D3138"/>
                </a:solidFill>
              </a:rPr>
              <a:t>, liberty and security of person</a:t>
            </a:r>
          </a:p>
        </p:txBody>
      </p:sp>
      <p:sp>
        <p:nvSpPr>
          <p:cNvPr id="10" name="Content Placeholder 2"/>
          <p:cNvSpPr txBox="1">
            <a:spLocks/>
          </p:cNvSpPr>
          <p:nvPr/>
        </p:nvSpPr>
        <p:spPr>
          <a:xfrm>
            <a:off x="5301136" y="1865428"/>
            <a:ext cx="3628969" cy="4276826"/>
          </a:xfrm>
          <a:prstGeom prst="rect">
            <a:avLst/>
          </a:prstGeom>
        </p:spPr>
        <p:txBody>
          <a:bodyPr vert="horz" lIns="91440" tIns="45720" rIns="91440" bIns="45720" numCol="1"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400" b="1" dirty="0">
                <a:solidFill>
                  <a:srgbClr val="5E6FB4"/>
                </a:solidFill>
              </a:rPr>
              <a:t>Article 25.</a:t>
            </a:r>
            <a:endParaRPr lang="en-US" sz="2400" dirty="0">
              <a:solidFill>
                <a:srgbClr val="5E6FB4"/>
              </a:solidFill>
            </a:endParaRPr>
          </a:p>
          <a:p>
            <a:pPr marL="0" indent="0">
              <a:buNone/>
            </a:pPr>
            <a:r>
              <a:rPr lang="en-US" sz="2000" dirty="0">
                <a:solidFill>
                  <a:srgbClr val="2D3138"/>
                </a:solidFill>
              </a:rPr>
              <a:t>(1) Everyone has the right to </a:t>
            </a:r>
            <a:r>
              <a:rPr lang="en-US" sz="2000" b="1" dirty="0">
                <a:solidFill>
                  <a:srgbClr val="2D3138"/>
                </a:solidFill>
              </a:rPr>
              <a:t>a standard of living adequate for the health and well-being of himself and of his family</a:t>
            </a:r>
            <a:r>
              <a:rPr lang="en-US" sz="2000" dirty="0">
                <a:solidFill>
                  <a:srgbClr val="2D3138"/>
                </a:solidFill>
              </a:rPr>
              <a:t>, including food, clothing, housing and medical care and necessary social services</a:t>
            </a:r>
            <a:endParaRPr lang="en-US" sz="2000" dirty="0"/>
          </a:p>
          <a:p>
            <a:pPr marL="0" indent="0">
              <a:buNone/>
            </a:pPr>
            <a:r>
              <a:rPr lang="en-US" sz="2000" dirty="0">
                <a:solidFill>
                  <a:srgbClr val="2D3138"/>
                </a:solidFill>
              </a:rPr>
              <a:t>(2) Motherhood and childhood are </a:t>
            </a:r>
            <a:r>
              <a:rPr lang="en-US" sz="2000" b="1" dirty="0">
                <a:solidFill>
                  <a:srgbClr val="2D3138"/>
                </a:solidFill>
              </a:rPr>
              <a:t>entitled</a:t>
            </a:r>
            <a:r>
              <a:rPr lang="en-US" sz="2000" dirty="0">
                <a:solidFill>
                  <a:srgbClr val="2D3138"/>
                </a:solidFill>
              </a:rPr>
              <a:t> to special care and assistance. All children, whether born in or out of wedlock, shall enjoy the same protection.</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1422093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363725" y="699628"/>
            <a:ext cx="4339376" cy="541428"/>
          </a:xfrm>
          <a:prstGeom prst="rect">
            <a:avLst/>
          </a:prstGeom>
          <a:solidFill>
            <a:srgbClr val="43518F"/>
          </a:solid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80000"/>
              </a:lnSpc>
            </a:pPr>
            <a:r>
              <a:rPr lang="en-US" sz="2900" b="1" spc="-100" dirty="0">
                <a:solidFill>
                  <a:schemeClr val="bg1"/>
                </a:solidFill>
              </a:rPr>
              <a:t>Reproductive Justice</a:t>
            </a:r>
          </a:p>
        </p:txBody>
      </p:sp>
      <p:sp>
        <p:nvSpPr>
          <p:cNvPr id="8" name="Content Placeholder 7"/>
          <p:cNvSpPr>
            <a:spLocks noGrp="1"/>
          </p:cNvSpPr>
          <p:nvPr>
            <p:ph sz="half" idx="2"/>
          </p:nvPr>
        </p:nvSpPr>
        <p:spPr>
          <a:xfrm>
            <a:off x="457200" y="1469116"/>
            <a:ext cx="4040188" cy="3951288"/>
          </a:xfrm>
        </p:spPr>
        <p:txBody>
          <a:bodyPr/>
          <a:lstStyle/>
          <a:p>
            <a:pPr marL="0" indent="0">
              <a:buNone/>
            </a:pPr>
            <a:endParaRPr lang="en-US" b="1" dirty="0">
              <a:solidFill>
                <a:srgbClr val="2D3138"/>
              </a:solidFill>
            </a:endParaRPr>
          </a:p>
          <a:p>
            <a:pPr marL="0" indent="0">
              <a:buNone/>
            </a:pPr>
            <a:r>
              <a:rPr lang="en-US" b="1" dirty="0">
                <a:solidFill>
                  <a:srgbClr val="AC4721"/>
                </a:solidFill>
              </a:rPr>
              <a:t>The human right to maintain personal bodily autonomy, have children, not have children, and parent the children we have in safe and sustainable communities.</a:t>
            </a:r>
          </a:p>
          <a:p>
            <a:pPr marL="0" indent="0" algn="r">
              <a:buNone/>
            </a:pPr>
            <a:r>
              <a:rPr lang="en-US" dirty="0">
                <a:solidFill>
                  <a:srgbClr val="2D3138"/>
                </a:solidFill>
              </a:rPr>
              <a:t>-</a:t>
            </a:r>
            <a:r>
              <a:rPr lang="en-US" sz="2000" dirty="0">
                <a:solidFill>
                  <a:srgbClr val="2D3138"/>
                </a:solidFill>
              </a:rPr>
              <a:t>Loretta Ross</a:t>
            </a:r>
          </a:p>
        </p:txBody>
      </p:sp>
      <p:sp>
        <p:nvSpPr>
          <p:cNvPr id="11" name="Text Placeholder 10"/>
          <p:cNvSpPr>
            <a:spLocks noGrp="1"/>
          </p:cNvSpPr>
          <p:nvPr>
            <p:ph type="body" sz="quarter" idx="3"/>
          </p:nvPr>
        </p:nvSpPr>
        <p:spPr>
          <a:xfrm>
            <a:off x="4645025" y="1404395"/>
            <a:ext cx="4041775" cy="639762"/>
          </a:xfrm>
        </p:spPr>
        <p:txBody>
          <a:bodyPr/>
          <a:lstStyle/>
          <a:p>
            <a:r>
              <a:rPr lang="en-US" dirty="0">
                <a:solidFill>
                  <a:srgbClr val="333A5A"/>
                </a:solidFill>
              </a:rPr>
              <a:t>We must</a:t>
            </a:r>
            <a:r>
              <a:rPr lang="is-IS" dirty="0">
                <a:solidFill>
                  <a:srgbClr val="333A5A"/>
                </a:solidFill>
              </a:rPr>
              <a:t>…</a:t>
            </a:r>
            <a:endParaRPr lang="en-US" dirty="0">
              <a:solidFill>
                <a:srgbClr val="333A5A"/>
              </a:solidFill>
            </a:endParaRPr>
          </a:p>
        </p:txBody>
      </p:sp>
      <p:sp>
        <p:nvSpPr>
          <p:cNvPr id="12" name="Content Placeholder 11"/>
          <p:cNvSpPr>
            <a:spLocks noGrp="1"/>
          </p:cNvSpPr>
          <p:nvPr>
            <p:ph sz="quarter" idx="4"/>
          </p:nvPr>
        </p:nvSpPr>
        <p:spPr>
          <a:xfrm>
            <a:off x="4645025" y="2015508"/>
            <a:ext cx="4041775" cy="3951288"/>
          </a:xfrm>
        </p:spPr>
        <p:txBody>
          <a:bodyPr/>
          <a:lstStyle/>
          <a:p>
            <a:r>
              <a:rPr lang="en-US" dirty="0">
                <a:solidFill>
                  <a:schemeClr val="tx2"/>
                </a:solidFill>
              </a:rPr>
              <a:t>Analyze power systems</a:t>
            </a:r>
          </a:p>
          <a:p>
            <a:r>
              <a:rPr lang="en-US" dirty="0">
                <a:solidFill>
                  <a:schemeClr val="tx2"/>
                </a:solidFill>
              </a:rPr>
              <a:t>Address intersecting oppressions</a:t>
            </a:r>
          </a:p>
          <a:p>
            <a:r>
              <a:rPr lang="en-US" dirty="0">
                <a:solidFill>
                  <a:schemeClr val="tx2"/>
                </a:solidFill>
              </a:rPr>
              <a:t>Center the most marginalized</a:t>
            </a:r>
          </a:p>
          <a:p>
            <a:r>
              <a:rPr lang="en-US" dirty="0">
                <a:solidFill>
                  <a:schemeClr val="tx2"/>
                </a:solidFill>
              </a:rPr>
              <a:t>Join together across issues and identities</a:t>
            </a:r>
          </a:p>
        </p:txBody>
      </p:sp>
      <p:pic>
        <p:nvPicPr>
          <p:cNvPr id="3" name="Picture 2" descr="rj1.jpg"/>
          <p:cNvPicPr>
            <a:picLocks noChangeAspect="1"/>
          </p:cNvPicPr>
          <p:nvPr/>
        </p:nvPicPr>
        <p:blipFill rotWithShape="1">
          <a:blip r:embed="rId3">
            <a:extLst>
              <a:ext uri="{28A0092B-C50C-407E-A947-70E740481C1C}">
                <a14:useLocalDpi xmlns:a14="http://schemas.microsoft.com/office/drawing/2010/main" val="0"/>
              </a:ext>
            </a:extLst>
          </a:blip>
          <a:srcRect t="15531" b="21251"/>
          <a:stretch/>
        </p:blipFill>
        <p:spPr>
          <a:xfrm>
            <a:off x="990600" y="5191353"/>
            <a:ext cx="7143750" cy="2547094"/>
          </a:xfrm>
          <a:prstGeom prst="rect">
            <a:avLst/>
          </a:prstGeom>
        </p:spPr>
      </p:pic>
      <p:pic>
        <p:nvPicPr>
          <p:cNvPr id="6" name="Picture 5" descr="rj2.jpeg"/>
          <p:cNvPicPr>
            <a:picLocks noChangeAspect="1"/>
          </p:cNvPicPr>
          <p:nvPr/>
        </p:nvPicPr>
        <p:blipFill rotWithShape="1">
          <a:blip r:embed="rId4">
            <a:extLst>
              <a:ext uri="{28A0092B-C50C-407E-A947-70E740481C1C}">
                <a14:useLocalDpi xmlns:a14="http://schemas.microsoft.com/office/drawing/2010/main" val="0"/>
              </a:ext>
            </a:extLst>
          </a:blip>
          <a:srcRect t="12305" b="15810"/>
          <a:stretch/>
        </p:blipFill>
        <p:spPr>
          <a:xfrm>
            <a:off x="6858000" y="5169700"/>
            <a:ext cx="2286000" cy="2547093"/>
          </a:xfrm>
          <a:prstGeom prst="rect">
            <a:avLst/>
          </a:prstGeom>
        </p:spPr>
      </p:pic>
      <p:pic>
        <p:nvPicPr>
          <p:cNvPr id="9" name="Picture 8" descr="rj3.jpg"/>
          <p:cNvPicPr>
            <a:picLocks noChangeAspect="1"/>
          </p:cNvPicPr>
          <p:nvPr/>
        </p:nvPicPr>
        <p:blipFill rotWithShape="1">
          <a:blip r:embed="rId5">
            <a:extLst>
              <a:ext uri="{28A0092B-C50C-407E-A947-70E740481C1C}">
                <a14:useLocalDpi xmlns:a14="http://schemas.microsoft.com/office/drawing/2010/main" val="0"/>
              </a:ext>
            </a:extLst>
          </a:blip>
          <a:srcRect b="32981"/>
          <a:stretch/>
        </p:blipFill>
        <p:spPr>
          <a:xfrm>
            <a:off x="-98422" y="5191353"/>
            <a:ext cx="2541644" cy="2547094"/>
          </a:xfrm>
          <a:prstGeom prst="rect">
            <a:avLst/>
          </a:prstGeom>
        </p:spPr>
      </p:pic>
    </p:spTree>
    <p:extLst>
      <p:ext uri="{BB962C8B-B14F-4D97-AF65-F5344CB8AC3E}">
        <p14:creationId xmlns:p14="http://schemas.microsoft.com/office/powerpoint/2010/main" val="640215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2800" dirty="0">
                <a:solidFill>
                  <a:srgbClr val="2D3138"/>
                </a:solidFill>
              </a:rPr>
              <a:t>Black Mamas Matter is a Black women-led cross-</a:t>
            </a:r>
            <a:r>
              <a:rPr lang="en-US" sz="2800" dirty="0" err="1">
                <a:solidFill>
                  <a:srgbClr val="2D3138"/>
                </a:solidFill>
              </a:rPr>
              <a:t>sectoral</a:t>
            </a:r>
            <a:r>
              <a:rPr lang="en-US" sz="2800" dirty="0">
                <a:solidFill>
                  <a:srgbClr val="2D3138"/>
                </a:solidFill>
              </a:rPr>
              <a:t> alliance. We center Black mamas to advocate, drive research, build power, and shift culture for Black maternal health, rights, and justice.</a:t>
            </a:r>
          </a:p>
        </p:txBody>
      </p:sp>
      <p:pic>
        <p:nvPicPr>
          <p:cNvPr id="4" name="Content Placeholder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92371" y="3661003"/>
            <a:ext cx="3304354" cy="2915935"/>
          </a:xfrm>
          <a:prstGeom prst="rect">
            <a:avLst/>
          </a:prstGeom>
        </p:spPr>
      </p:pic>
      <p:pic>
        <p:nvPicPr>
          <p:cNvPr id="5" name="Content Placeholder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96725" y="3661003"/>
            <a:ext cx="3287438" cy="2915935"/>
          </a:xfrm>
          <a:prstGeom prst="rect">
            <a:avLst/>
          </a:prstGeom>
        </p:spPr>
      </p:pic>
      <p:sp>
        <p:nvSpPr>
          <p:cNvPr id="7" name="Title 1"/>
          <p:cNvSpPr txBox="1">
            <a:spLocks/>
          </p:cNvSpPr>
          <p:nvPr/>
        </p:nvSpPr>
        <p:spPr>
          <a:xfrm>
            <a:off x="2543535" y="885471"/>
            <a:ext cx="4056924" cy="541428"/>
          </a:xfrm>
          <a:prstGeom prst="rect">
            <a:avLst/>
          </a:prstGeom>
          <a:solidFill>
            <a:srgbClr val="5E6FB4"/>
          </a:solid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80000"/>
              </a:lnSpc>
            </a:pPr>
            <a:r>
              <a:rPr lang="en-US" sz="2900" b="1" spc="-100" dirty="0">
                <a:solidFill>
                  <a:schemeClr val="bg1"/>
                </a:solidFill>
              </a:rPr>
              <a:t>Black Mamas Matter</a:t>
            </a:r>
          </a:p>
        </p:txBody>
      </p:sp>
    </p:spTree>
    <p:extLst>
      <p:ext uri="{BB962C8B-B14F-4D97-AF65-F5344CB8AC3E}">
        <p14:creationId xmlns:p14="http://schemas.microsoft.com/office/powerpoint/2010/main" val="1279351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erena.jpe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17638"/>
            <a:ext cx="4575780" cy="4575780"/>
          </a:xfrm>
          <a:prstGeom prst="rect">
            <a:avLst/>
          </a:prstGeom>
        </p:spPr>
      </p:pic>
      <p:pic>
        <p:nvPicPr>
          <p:cNvPr id="4" name="Picture 3" descr="erica.jpeg"/>
          <p:cNvPicPr>
            <a:picLocks noChangeAspect="1"/>
          </p:cNvPicPr>
          <p:nvPr/>
        </p:nvPicPr>
        <p:blipFill rotWithShape="1">
          <a:blip r:embed="rId4">
            <a:extLst>
              <a:ext uri="{28A0092B-C50C-407E-A947-70E740481C1C}">
                <a14:useLocalDpi xmlns:a14="http://schemas.microsoft.com/office/drawing/2010/main" val="0"/>
              </a:ext>
            </a:extLst>
          </a:blip>
          <a:srcRect l="18498" r="13608"/>
          <a:stretch/>
        </p:blipFill>
        <p:spPr>
          <a:xfrm>
            <a:off x="4575780" y="1417638"/>
            <a:ext cx="4568220" cy="4575780"/>
          </a:xfrm>
          <a:prstGeom prst="rect">
            <a:avLst/>
          </a:prstGeom>
        </p:spPr>
      </p:pic>
      <p:sp>
        <p:nvSpPr>
          <p:cNvPr id="2" name="Title 1"/>
          <p:cNvSpPr>
            <a:spLocks noGrp="1"/>
          </p:cNvSpPr>
          <p:nvPr>
            <p:ph type="title"/>
          </p:nvPr>
        </p:nvSpPr>
        <p:spPr/>
        <p:txBody>
          <a:bodyPr>
            <a:normAutofit/>
          </a:bodyPr>
          <a:lstStyle/>
          <a:p>
            <a:r>
              <a:rPr lang="en-US" sz="2900" dirty="0">
                <a:solidFill>
                  <a:srgbClr val="2D3138"/>
                </a:solidFill>
              </a:rPr>
              <a:t>In the News</a:t>
            </a:r>
          </a:p>
        </p:txBody>
      </p:sp>
      <p:sp>
        <p:nvSpPr>
          <p:cNvPr id="3" name="Content Placeholder 2"/>
          <p:cNvSpPr>
            <a:spLocks noGrp="1"/>
          </p:cNvSpPr>
          <p:nvPr>
            <p:ph idx="1"/>
          </p:nvPr>
        </p:nvSpPr>
        <p:spPr/>
        <p:txBody>
          <a:bodyPr/>
          <a:lstStyle/>
          <a:p>
            <a:pPr marL="0" indent="0">
              <a:buNone/>
            </a:pPr>
            <a:endParaRPr lang="en-US" dirty="0">
              <a:solidFill>
                <a:srgbClr val="5E6FB4"/>
              </a:solidFill>
            </a:endParaRPr>
          </a:p>
        </p:txBody>
      </p:sp>
    </p:spTree>
    <p:extLst>
      <p:ext uri="{BB962C8B-B14F-4D97-AF65-F5344CB8AC3E}">
        <p14:creationId xmlns:p14="http://schemas.microsoft.com/office/powerpoint/2010/main" val="2362437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45154" name="Group 2"/>
          <p:cNvGrpSpPr>
            <a:grpSpLocks/>
          </p:cNvGrpSpPr>
          <p:nvPr/>
        </p:nvGrpSpPr>
        <p:grpSpPr bwMode="auto">
          <a:xfrm>
            <a:off x="1447800" y="0"/>
            <a:ext cx="6400800" cy="838200"/>
            <a:chOff x="1152" y="96"/>
            <a:chExt cx="4032" cy="528"/>
          </a:xfrm>
        </p:grpSpPr>
        <p:sp>
          <p:nvSpPr>
            <p:cNvPr id="51235" name="Rectangle 3"/>
            <p:cNvSpPr>
              <a:spLocks noChangeArrowheads="1"/>
            </p:cNvSpPr>
            <p:nvPr/>
          </p:nvSpPr>
          <p:spPr bwMode="auto">
            <a:xfrm>
              <a:off x="1152" y="96"/>
              <a:ext cx="4032" cy="528"/>
            </a:xfrm>
            <a:prstGeom prst="rect">
              <a:avLst/>
            </a:prstGeom>
            <a:noFill/>
            <a:ln w="57150" cap="rnd">
              <a:solidFill>
                <a:schemeClr val="accent2"/>
              </a:solidFill>
              <a:prstDash val="sysDot"/>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eaLnBrk="1" hangingPunct="1"/>
              <a:endParaRPr lang="en-US"/>
            </a:p>
          </p:txBody>
        </p:sp>
        <p:sp>
          <p:nvSpPr>
            <p:cNvPr id="51236" name="Text Box 4"/>
            <p:cNvSpPr txBox="1">
              <a:spLocks noChangeArrowheads="1"/>
            </p:cNvSpPr>
            <p:nvPr/>
          </p:nvSpPr>
          <p:spPr bwMode="auto">
            <a:xfrm>
              <a:off x="2064" y="96"/>
              <a:ext cx="2160" cy="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eaLnBrk="1" hangingPunct="1">
                <a:spcBef>
                  <a:spcPct val="50000"/>
                </a:spcBef>
              </a:pPr>
              <a:r>
                <a:rPr lang="en-US" sz="2000">
                  <a:solidFill>
                    <a:schemeClr val="tx2"/>
                  </a:solidFill>
                  <a:latin typeface="Benguiat Bk BT" charset="0"/>
                </a:rPr>
                <a:t>Root Causes</a:t>
              </a:r>
            </a:p>
          </p:txBody>
        </p:sp>
      </p:grpSp>
      <p:sp>
        <p:nvSpPr>
          <p:cNvPr id="51203" name="Rectangle 5"/>
          <p:cNvSpPr>
            <a:spLocks noChangeArrowheads="1"/>
          </p:cNvSpPr>
          <p:nvPr/>
        </p:nvSpPr>
        <p:spPr bwMode="auto">
          <a:xfrm>
            <a:off x="2514600" y="609600"/>
            <a:ext cx="11430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eaLnBrk="1" hangingPunct="1"/>
            <a:endParaRPr lang="en-US"/>
          </a:p>
        </p:txBody>
      </p:sp>
      <p:grpSp>
        <p:nvGrpSpPr>
          <p:cNvPr id="945158" name="Group 6"/>
          <p:cNvGrpSpPr>
            <a:grpSpLocks/>
          </p:cNvGrpSpPr>
          <p:nvPr/>
        </p:nvGrpSpPr>
        <p:grpSpPr bwMode="auto">
          <a:xfrm>
            <a:off x="1447800" y="1676400"/>
            <a:ext cx="6553200" cy="1219200"/>
            <a:chOff x="1152" y="1056"/>
            <a:chExt cx="4128" cy="768"/>
          </a:xfrm>
        </p:grpSpPr>
        <p:sp>
          <p:nvSpPr>
            <p:cNvPr id="51233" name="Text Box 7"/>
            <p:cNvSpPr txBox="1">
              <a:spLocks noChangeArrowheads="1"/>
            </p:cNvSpPr>
            <p:nvPr/>
          </p:nvSpPr>
          <p:spPr bwMode="auto">
            <a:xfrm>
              <a:off x="1632" y="1104"/>
              <a:ext cx="2976" cy="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eaLnBrk="1" hangingPunct="1">
                <a:spcBef>
                  <a:spcPct val="50000"/>
                </a:spcBef>
              </a:pPr>
              <a:r>
                <a:rPr lang="en-US" sz="2000">
                  <a:solidFill>
                    <a:schemeClr val="tx2"/>
                  </a:solidFill>
                  <a:latin typeface="Benguiat Bk BT" charset="0"/>
                </a:rPr>
                <a:t>Power and Wealth Imbalance</a:t>
              </a:r>
            </a:p>
          </p:txBody>
        </p:sp>
        <p:sp>
          <p:nvSpPr>
            <p:cNvPr id="51234" name="Rectangle 8"/>
            <p:cNvSpPr>
              <a:spLocks noChangeArrowheads="1"/>
            </p:cNvSpPr>
            <p:nvPr/>
          </p:nvSpPr>
          <p:spPr bwMode="auto">
            <a:xfrm>
              <a:off x="1152" y="1056"/>
              <a:ext cx="4128" cy="768"/>
            </a:xfrm>
            <a:prstGeom prst="rect">
              <a:avLst/>
            </a:prstGeom>
            <a:noFill/>
            <a:ln w="57150" cap="rnd">
              <a:solidFill>
                <a:schemeClr val="accent2"/>
              </a:solidFill>
              <a:prstDash val="sysDot"/>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eaLnBrk="1" hangingPunct="1"/>
              <a:endParaRPr lang="en-US"/>
            </a:p>
          </p:txBody>
        </p:sp>
      </p:grpSp>
      <p:sp>
        <p:nvSpPr>
          <p:cNvPr id="945161" name="Oval 9"/>
          <p:cNvSpPr>
            <a:spLocks noChangeArrowheads="1"/>
          </p:cNvSpPr>
          <p:nvPr/>
        </p:nvSpPr>
        <p:spPr bwMode="auto">
          <a:xfrm>
            <a:off x="914400" y="1295400"/>
            <a:ext cx="1371600" cy="1066800"/>
          </a:xfrm>
          <a:prstGeom prst="ellipse">
            <a:avLst/>
          </a:prstGeom>
          <a:solidFill>
            <a:schemeClr val="accent6"/>
          </a:solidFill>
          <a:ln w="9525">
            <a:solidFill>
              <a:schemeClr val="accent6"/>
            </a:solidFill>
            <a:round/>
            <a:headEnd/>
            <a:tailEnd/>
          </a:ln>
          <a:effectLst/>
          <a:extLst/>
        </p:spPr>
        <p:txBody>
          <a:bodyPr wrap="none" anchor="ctr"/>
          <a:lstStyle/>
          <a:p>
            <a:pPr algn="ctr" eaLnBrk="1" hangingPunct="1"/>
            <a:r>
              <a:rPr lang="en-US" sz="1400" b="1">
                <a:latin typeface="Arial" charset="0"/>
              </a:rPr>
              <a:t>LABOR</a:t>
            </a:r>
          </a:p>
          <a:p>
            <a:pPr algn="ctr" eaLnBrk="1" hangingPunct="1"/>
            <a:r>
              <a:rPr lang="en-US" sz="1400" b="1">
                <a:latin typeface="Arial" charset="0"/>
              </a:rPr>
              <a:t>MARKETS</a:t>
            </a:r>
          </a:p>
        </p:txBody>
      </p:sp>
      <p:sp>
        <p:nvSpPr>
          <p:cNvPr id="945162" name="Oval 10"/>
          <p:cNvSpPr>
            <a:spLocks noChangeArrowheads="1"/>
          </p:cNvSpPr>
          <p:nvPr/>
        </p:nvSpPr>
        <p:spPr bwMode="auto">
          <a:xfrm>
            <a:off x="3810000" y="2057400"/>
            <a:ext cx="1676400" cy="1219200"/>
          </a:xfrm>
          <a:prstGeom prst="ellipse">
            <a:avLst/>
          </a:prstGeom>
          <a:solidFill>
            <a:srgbClr val="F79646"/>
          </a:solidFill>
          <a:ln w="9525">
            <a:solidFill>
              <a:srgbClr val="F79646"/>
            </a:solidFill>
            <a:round/>
            <a:headEnd/>
            <a:tailEnd/>
          </a:ln>
          <a:effectLst/>
          <a:extLst/>
        </p:spPr>
        <p:txBody>
          <a:bodyPr wrap="none" anchor="ctr"/>
          <a:lstStyle/>
          <a:p>
            <a:pPr algn="ctr" eaLnBrk="1" hangingPunct="1"/>
            <a:r>
              <a:rPr lang="en-US" sz="1400" b="1" dirty="0">
                <a:latin typeface="Arial" charset="0"/>
              </a:rPr>
              <a:t>GLOBALIZATION</a:t>
            </a:r>
          </a:p>
          <a:p>
            <a:pPr algn="ctr" eaLnBrk="1" hangingPunct="1"/>
            <a:r>
              <a:rPr lang="en-US" sz="1400" b="1" dirty="0">
                <a:latin typeface="Arial" charset="0"/>
              </a:rPr>
              <a:t>&amp;</a:t>
            </a:r>
          </a:p>
          <a:p>
            <a:pPr algn="ctr" eaLnBrk="1" hangingPunct="1"/>
            <a:r>
              <a:rPr lang="en-US" sz="1400" b="1" dirty="0">
                <a:latin typeface="Arial" charset="0"/>
              </a:rPr>
              <a:t>DEREGULATION</a:t>
            </a:r>
          </a:p>
        </p:txBody>
      </p:sp>
      <p:sp>
        <p:nvSpPr>
          <p:cNvPr id="945163" name="Oval 11"/>
          <p:cNvSpPr>
            <a:spLocks noChangeArrowheads="1"/>
          </p:cNvSpPr>
          <p:nvPr/>
        </p:nvSpPr>
        <p:spPr bwMode="auto">
          <a:xfrm>
            <a:off x="1219200" y="2362200"/>
            <a:ext cx="1371600" cy="1066800"/>
          </a:xfrm>
          <a:prstGeom prst="ellipse">
            <a:avLst/>
          </a:prstGeom>
          <a:solidFill>
            <a:srgbClr val="F79646"/>
          </a:solidFill>
          <a:ln w="9525">
            <a:solidFill>
              <a:srgbClr val="F79646"/>
            </a:solidFill>
            <a:round/>
            <a:headEnd/>
            <a:tailEnd/>
          </a:ln>
          <a:effectLst/>
          <a:extLst/>
        </p:spPr>
        <p:txBody>
          <a:bodyPr wrap="none" anchor="ctr"/>
          <a:lstStyle/>
          <a:p>
            <a:pPr algn="ctr" eaLnBrk="1" hangingPunct="1"/>
            <a:r>
              <a:rPr lang="en-US" sz="1400" b="1">
                <a:latin typeface="Arial" charset="0"/>
              </a:rPr>
              <a:t>HOUSING</a:t>
            </a:r>
          </a:p>
          <a:p>
            <a:pPr algn="ctr" eaLnBrk="1" hangingPunct="1"/>
            <a:r>
              <a:rPr lang="en-US" sz="1400" b="1">
                <a:latin typeface="Arial" charset="0"/>
              </a:rPr>
              <a:t>POLICY</a:t>
            </a:r>
          </a:p>
        </p:txBody>
      </p:sp>
      <p:sp>
        <p:nvSpPr>
          <p:cNvPr id="945164" name="Oval 12"/>
          <p:cNvSpPr>
            <a:spLocks noChangeArrowheads="1"/>
          </p:cNvSpPr>
          <p:nvPr/>
        </p:nvSpPr>
        <p:spPr bwMode="auto">
          <a:xfrm>
            <a:off x="2590800" y="2362200"/>
            <a:ext cx="1295400" cy="1143000"/>
          </a:xfrm>
          <a:prstGeom prst="ellipse">
            <a:avLst/>
          </a:prstGeom>
          <a:solidFill>
            <a:srgbClr val="F79646"/>
          </a:solidFill>
          <a:ln w="9525">
            <a:solidFill>
              <a:srgbClr val="F79646"/>
            </a:solidFill>
            <a:round/>
            <a:headEnd/>
            <a:tailEnd/>
          </a:ln>
          <a:effectLst/>
          <a:extLst/>
        </p:spPr>
        <p:txBody>
          <a:bodyPr wrap="none" anchor="ctr"/>
          <a:lstStyle/>
          <a:p>
            <a:pPr algn="ctr" eaLnBrk="1" hangingPunct="1"/>
            <a:r>
              <a:rPr lang="en-US" sz="1400" b="1">
                <a:latin typeface="Arial" charset="0"/>
              </a:rPr>
              <a:t>EDUCATION</a:t>
            </a:r>
          </a:p>
          <a:p>
            <a:pPr algn="ctr" eaLnBrk="1" hangingPunct="1"/>
            <a:r>
              <a:rPr lang="en-US" sz="1400" b="1">
                <a:latin typeface="Arial" charset="0"/>
              </a:rPr>
              <a:t>SYSTEMS</a:t>
            </a:r>
          </a:p>
        </p:txBody>
      </p:sp>
      <p:sp>
        <p:nvSpPr>
          <p:cNvPr id="945165" name="Oval 13"/>
          <p:cNvSpPr>
            <a:spLocks noChangeArrowheads="1"/>
          </p:cNvSpPr>
          <p:nvPr/>
        </p:nvSpPr>
        <p:spPr bwMode="auto">
          <a:xfrm>
            <a:off x="7162800" y="1371600"/>
            <a:ext cx="1371600" cy="1066800"/>
          </a:xfrm>
          <a:prstGeom prst="ellipse">
            <a:avLst/>
          </a:prstGeom>
          <a:solidFill>
            <a:srgbClr val="F79646"/>
          </a:solidFill>
          <a:ln w="9525">
            <a:solidFill>
              <a:srgbClr val="F79646"/>
            </a:solidFill>
            <a:round/>
            <a:headEnd/>
            <a:tailEnd/>
          </a:ln>
          <a:effectLst/>
          <a:extLst/>
        </p:spPr>
        <p:txBody>
          <a:bodyPr wrap="none" anchor="ctr"/>
          <a:lstStyle/>
          <a:p>
            <a:pPr algn="ctr" eaLnBrk="1" hangingPunct="1"/>
            <a:r>
              <a:rPr lang="en-US" sz="1400" b="1">
                <a:latin typeface="Arial" charset="0"/>
              </a:rPr>
              <a:t>TAX</a:t>
            </a:r>
          </a:p>
          <a:p>
            <a:pPr algn="ctr" eaLnBrk="1" hangingPunct="1"/>
            <a:r>
              <a:rPr lang="en-US" sz="1400" b="1">
                <a:latin typeface="Arial" charset="0"/>
              </a:rPr>
              <a:t>POLICY</a:t>
            </a:r>
          </a:p>
        </p:txBody>
      </p:sp>
      <p:sp>
        <p:nvSpPr>
          <p:cNvPr id="945166" name="Line 14"/>
          <p:cNvSpPr>
            <a:spLocks noChangeShapeType="1"/>
          </p:cNvSpPr>
          <p:nvPr/>
        </p:nvSpPr>
        <p:spPr bwMode="auto">
          <a:xfrm>
            <a:off x="4572000" y="3124200"/>
            <a:ext cx="0" cy="533400"/>
          </a:xfrm>
          <a:prstGeom prst="line">
            <a:avLst/>
          </a:prstGeom>
          <a:noFill/>
          <a:ln w="5715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grpSp>
        <p:nvGrpSpPr>
          <p:cNvPr id="51211" name="Group 15"/>
          <p:cNvGrpSpPr>
            <a:grpSpLocks/>
          </p:cNvGrpSpPr>
          <p:nvPr/>
        </p:nvGrpSpPr>
        <p:grpSpPr bwMode="auto">
          <a:xfrm>
            <a:off x="1447800" y="3886200"/>
            <a:ext cx="6553200" cy="1219200"/>
            <a:chOff x="1152" y="2448"/>
            <a:chExt cx="4128" cy="768"/>
          </a:xfrm>
        </p:grpSpPr>
        <p:sp>
          <p:nvSpPr>
            <p:cNvPr id="51231" name="Text Box 16"/>
            <p:cNvSpPr txBox="1">
              <a:spLocks noChangeArrowheads="1"/>
            </p:cNvSpPr>
            <p:nvPr/>
          </p:nvSpPr>
          <p:spPr bwMode="auto">
            <a:xfrm>
              <a:off x="1632" y="2496"/>
              <a:ext cx="2976" cy="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eaLnBrk="1" hangingPunct="1">
                <a:spcBef>
                  <a:spcPct val="50000"/>
                </a:spcBef>
              </a:pPr>
              <a:r>
                <a:rPr lang="en-US" sz="2000">
                  <a:solidFill>
                    <a:schemeClr val="tx2"/>
                  </a:solidFill>
                  <a:latin typeface="Benguiat Bk BT" charset="0"/>
                </a:rPr>
                <a:t>Social Determinants of Health</a:t>
              </a:r>
            </a:p>
          </p:txBody>
        </p:sp>
        <p:sp>
          <p:nvSpPr>
            <p:cNvPr id="51232" name="Rectangle 17"/>
            <p:cNvSpPr>
              <a:spLocks noChangeArrowheads="1"/>
            </p:cNvSpPr>
            <p:nvPr/>
          </p:nvSpPr>
          <p:spPr bwMode="auto">
            <a:xfrm>
              <a:off x="1152" y="2448"/>
              <a:ext cx="4128" cy="768"/>
            </a:xfrm>
            <a:prstGeom prst="rect">
              <a:avLst/>
            </a:prstGeom>
            <a:noFill/>
            <a:ln w="57150" cap="rnd">
              <a:solidFill>
                <a:schemeClr val="accent2"/>
              </a:solidFill>
              <a:prstDash val="sysDot"/>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eaLnBrk="1" hangingPunct="1"/>
              <a:endParaRPr lang="en-US"/>
            </a:p>
          </p:txBody>
        </p:sp>
      </p:grpSp>
      <p:sp>
        <p:nvSpPr>
          <p:cNvPr id="945170" name="Line 18"/>
          <p:cNvSpPr>
            <a:spLocks noChangeShapeType="1"/>
          </p:cNvSpPr>
          <p:nvPr/>
        </p:nvSpPr>
        <p:spPr bwMode="auto">
          <a:xfrm flipV="1">
            <a:off x="4724400" y="3124200"/>
            <a:ext cx="0" cy="533400"/>
          </a:xfrm>
          <a:prstGeom prst="line">
            <a:avLst/>
          </a:prstGeom>
          <a:noFill/>
          <a:ln w="5715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sp>
        <p:nvSpPr>
          <p:cNvPr id="945171" name="Line 19"/>
          <p:cNvSpPr>
            <a:spLocks noChangeShapeType="1"/>
          </p:cNvSpPr>
          <p:nvPr/>
        </p:nvSpPr>
        <p:spPr bwMode="auto">
          <a:xfrm flipV="1">
            <a:off x="4648200" y="5943600"/>
            <a:ext cx="0" cy="381000"/>
          </a:xfrm>
          <a:prstGeom prst="line">
            <a:avLst/>
          </a:prstGeom>
          <a:noFill/>
          <a:ln w="5715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sp>
        <p:nvSpPr>
          <p:cNvPr id="945172" name="Text Box 20"/>
          <p:cNvSpPr txBox="1">
            <a:spLocks noChangeArrowheads="1"/>
          </p:cNvSpPr>
          <p:nvPr/>
        </p:nvSpPr>
        <p:spPr bwMode="auto">
          <a:xfrm>
            <a:off x="381000" y="6248400"/>
            <a:ext cx="8610600"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eaLnBrk="1" hangingPunct="1">
              <a:spcBef>
                <a:spcPct val="50000"/>
              </a:spcBef>
            </a:pPr>
            <a:r>
              <a:rPr lang="en-US" sz="2000">
                <a:solidFill>
                  <a:schemeClr val="tx2"/>
                </a:solidFill>
                <a:latin typeface="Benguiat Bk BT" charset="0"/>
              </a:rPr>
              <a:t>Disparity in the Distribution of Disease, Illness, and Wellbeing</a:t>
            </a:r>
          </a:p>
        </p:txBody>
      </p:sp>
      <p:sp>
        <p:nvSpPr>
          <p:cNvPr id="945173" name="Rectangle 21"/>
          <p:cNvSpPr>
            <a:spLocks noChangeArrowheads="1"/>
          </p:cNvSpPr>
          <p:nvPr/>
        </p:nvSpPr>
        <p:spPr bwMode="auto">
          <a:xfrm>
            <a:off x="990600" y="609600"/>
            <a:ext cx="2047875" cy="609600"/>
          </a:xfrm>
          <a:prstGeom prst="rect">
            <a:avLst/>
          </a:prstGeom>
          <a:solidFill>
            <a:srgbClr val="006600"/>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rgbClr val="006600"/>
            </a:extrusionClr>
          </a:sp3d>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flatTx/>
          </a:bodyPr>
          <a:lstStyle/>
          <a:p>
            <a:pPr algn="ctr" eaLnBrk="1" hangingPunct="1"/>
            <a:r>
              <a:rPr lang="en-US" sz="1400" b="1">
                <a:solidFill>
                  <a:schemeClr val="bg1"/>
                </a:solidFill>
                <a:latin typeface="Arial" charset="0"/>
              </a:rPr>
              <a:t>Institutional</a:t>
            </a:r>
          </a:p>
          <a:p>
            <a:pPr algn="ctr" eaLnBrk="1" hangingPunct="1"/>
            <a:r>
              <a:rPr lang="en-US" sz="1400" b="1">
                <a:solidFill>
                  <a:schemeClr val="bg1"/>
                </a:solidFill>
                <a:latin typeface="Arial" charset="0"/>
              </a:rPr>
              <a:t>Racism</a:t>
            </a:r>
          </a:p>
        </p:txBody>
      </p:sp>
      <p:sp>
        <p:nvSpPr>
          <p:cNvPr id="945174" name="Rectangle 22"/>
          <p:cNvSpPr>
            <a:spLocks noChangeArrowheads="1"/>
          </p:cNvSpPr>
          <p:nvPr/>
        </p:nvSpPr>
        <p:spPr bwMode="auto">
          <a:xfrm>
            <a:off x="3429000" y="609600"/>
            <a:ext cx="2047875" cy="609600"/>
          </a:xfrm>
          <a:prstGeom prst="rect">
            <a:avLst/>
          </a:prstGeom>
          <a:solidFill>
            <a:srgbClr val="006600"/>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rgbClr val="006600"/>
            </a:extrusionClr>
          </a:sp3d>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flatTx/>
          </a:bodyPr>
          <a:lstStyle/>
          <a:p>
            <a:pPr algn="ctr" eaLnBrk="1" hangingPunct="1"/>
            <a:r>
              <a:rPr lang="en-US" sz="1400" b="1">
                <a:solidFill>
                  <a:schemeClr val="bg1"/>
                </a:solidFill>
                <a:latin typeface="Arial" charset="0"/>
              </a:rPr>
              <a:t>Class Oppression</a:t>
            </a:r>
          </a:p>
          <a:p>
            <a:pPr algn="ctr" eaLnBrk="1" hangingPunct="1"/>
            <a:endParaRPr lang="en-US" sz="1400" b="1">
              <a:solidFill>
                <a:schemeClr val="bg1"/>
              </a:solidFill>
              <a:latin typeface="Arial" charset="0"/>
            </a:endParaRPr>
          </a:p>
        </p:txBody>
      </p:sp>
      <p:sp>
        <p:nvSpPr>
          <p:cNvPr id="945175" name="Rectangle 23"/>
          <p:cNvSpPr>
            <a:spLocks noChangeArrowheads="1"/>
          </p:cNvSpPr>
          <p:nvPr/>
        </p:nvSpPr>
        <p:spPr bwMode="auto">
          <a:xfrm>
            <a:off x="5791200" y="609600"/>
            <a:ext cx="2133600" cy="609600"/>
          </a:xfrm>
          <a:prstGeom prst="rect">
            <a:avLst/>
          </a:prstGeom>
          <a:solidFill>
            <a:srgbClr val="006600"/>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rgbClr val="006600"/>
            </a:extrusionClr>
          </a:sp3d>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flatTx/>
          </a:bodyPr>
          <a:lstStyle/>
          <a:p>
            <a:pPr algn="ctr" eaLnBrk="1" hangingPunct="1"/>
            <a:r>
              <a:rPr lang="en-US" sz="1400" b="1">
                <a:solidFill>
                  <a:schemeClr val="bg1"/>
                </a:solidFill>
                <a:latin typeface="Arial" charset="0"/>
              </a:rPr>
              <a:t>Gender </a:t>
            </a:r>
          </a:p>
          <a:p>
            <a:pPr algn="ctr" eaLnBrk="1" hangingPunct="1"/>
            <a:r>
              <a:rPr lang="en-US" sz="1400" b="1">
                <a:solidFill>
                  <a:schemeClr val="bg1"/>
                </a:solidFill>
                <a:latin typeface="Arial" charset="0"/>
              </a:rPr>
              <a:t>Discrimination</a:t>
            </a:r>
          </a:p>
          <a:p>
            <a:pPr algn="ctr" eaLnBrk="1" hangingPunct="1"/>
            <a:r>
              <a:rPr lang="en-US" sz="1400" b="1">
                <a:solidFill>
                  <a:schemeClr val="bg1"/>
                </a:solidFill>
                <a:latin typeface="Arial" charset="0"/>
              </a:rPr>
              <a:t>and Exploitation</a:t>
            </a:r>
          </a:p>
        </p:txBody>
      </p:sp>
      <p:sp>
        <p:nvSpPr>
          <p:cNvPr id="945176" name="Oval 24"/>
          <p:cNvSpPr>
            <a:spLocks noChangeArrowheads="1"/>
          </p:cNvSpPr>
          <p:nvPr/>
        </p:nvSpPr>
        <p:spPr bwMode="auto">
          <a:xfrm>
            <a:off x="6705600" y="2362200"/>
            <a:ext cx="1295400" cy="1143000"/>
          </a:xfrm>
          <a:prstGeom prst="ellipse">
            <a:avLst/>
          </a:prstGeom>
          <a:solidFill>
            <a:srgbClr val="F79646"/>
          </a:solidFill>
          <a:ln w="9525">
            <a:solidFill>
              <a:srgbClr val="F79646"/>
            </a:solidFill>
            <a:round/>
            <a:headEnd/>
            <a:tailEnd/>
          </a:ln>
          <a:effectLst/>
          <a:extLst/>
        </p:spPr>
        <p:txBody>
          <a:bodyPr wrap="none" anchor="ctr"/>
          <a:lstStyle/>
          <a:p>
            <a:pPr algn="ctr" eaLnBrk="1" hangingPunct="1"/>
            <a:r>
              <a:rPr lang="en-US" sz="1400" b="1">
                <a:latin typeface="Arial" charset="0"/>
              </a:rPr>
              <a:t>SOCIAL </a:t>
            </a:r>
          </a:p>
          <a:p>
            <a:pPr algn="ctr" eaLnBrk="1" hangingPunct="1"/>
            <a:r>
              <a:rPr lang="en-US" sz="1400" b="1">
                <a:latin typeface="Arial" charset="0"/>
              </a:rPr>
              <a:t>NETWORKS</a:t>
            </a:r>
          </a:p>
        </p:txBody>
      </p:sp>
      <p:sp>
        <p:nvSpPr>
          <p:cNvPr id="945177" name="Oval 25"/>
          <p:cNvSpPr>
            <a:spLocks noChangeArrowheads="1"/>
          </p:cNvSpPr>
          <p:nvPr/>
        </p:nvSpPr>
        <p:spPr bwMode="auto">
          <a:xfrm>
            <a:off x="5410200" y="2362200"/>
            <a:ext cx="1295400" cy="1143000"/>
          </a:xfrm>
          <a:prstGeom prst="ellipse">
            <a:avLst/>
          </a:prstGeom>
          <a:solidFill>
            <a:srgbClr val="F79646"/>
          </a:solidFill>
          <a:ln w="9525">
            <a:solidFill>
              <a:srgbClr val="F79646"/>
            </a:solidFill>
            <a:round/>
            <a:headEnd/>
            <a:tailEnd/>
          </a:ln>
          <a:effectLst/>
          <a:extLst/>
        </p:spPr>
        <p:txBody>
          <a:bodyPr wrap="none" anchor="ctr"/>
          <a:lstStyle/>
          <a:p>
            <a:pPr algn="ctr" eaLnBrk="1" hangingPunct="1"/>
            <a:r>
              <a:rPr lang="en-US" sz="1400" b="1">
                <a:latin typeface="Arial" charset="0"/>
              </a:rPr>
              <a:t>SOCIAL</a:t>
            </a:r>
          </a:p>
          <a:p>
            <a:pPr algn="ctr" eaLnBrk="1" hangingPunct="1"/>
            <a:r>
              <a:rPr lang="en-US" sz="1400" b="1">
                <a:latin typeface="Arial" charset="0"/>
              </a:rPr>
              <a:t>SAFETY</a:t>
            </a:r>
          </a:p>
          <a:p>
            <a:pPr algn="ctr" eaLnBrk="1" hangingPunct="1"/>
            <a:r>
              <a:rPr lang="en-US" sz="1400" b="1">
                <a:latin typeface="Arial" charset="0"/>
              </a:rPr>
              <a:t>NET</a:t>
            </a:r>
          </a:p>
        </p:txBody>
      </p:sp>
      <p:sp>
        <p:nvSpPr>
          <p:cNvPr id="945178" name="AutoShape 26"/>
          <p:cNvSpPr>
            <a:spLocks noChangeArrowheads="1"/>
          </p:cNvSpPr>
          <p:nvPr/>
        </p:nvSpPr>
        <p:spPr bwMode="auto">
          <a:xfrm>
            <a:off x="685800" y="3429000"/>
            <a:ext cx="1600200" cy="1190625"/>
          </a:xfrm>
          <a:prstGeom prst="star8">
            <a:avLst>
              <a:gd name="adj" fmla="val 38250"/>
            </a:avLst>
          </a:prstGeom>
          <a:solidFill>
            <a:schemeClr val="accent1">
              <a:lumMod val="75000"/>
            </a:schemeClr>
          </a:solidFill>
          <a:ln>
            <a:noFill/>
          </a:ln>
          <a:effectLst/>
          <a:extLst/>
        </p:spPr>
        <p:txBody>
          <a:bodyPr wrap="none" anchor="ctr"/>
          <a:lstStyle/>
          <a:p>
            <a:pPr algn="ctr" eaLnBrk="1" hangingPunct="1"/>
            <a:r>
              <a:rPr lang="en-US" sz="1400" dirty="0">
                <a:solidFill>
                  <a:srgbClr val="F79646"/>
                </a:solidFill>
              </a:rPr>
              <a:t>Safe</a:t>
            </a:r>
          </a:p>
          <a:p>
            <a:pPr algn="ctr" eaLnBrk="1" hangingPunct="1"/>
            <a:r>
              <a:rPr lang="en-US" sz="1400" dirty="0">
                <a:solidFill>
                  <a:srgbClr val="F79646"/>
                </a:solidFill>
              </a:rPr>
              <a:t>Affordable</a:t>
            </a:r>
          </a:p>
          <a:p>
            <a:pPr algn="ctr" eaLnBrk="1" hangingPunct="1"/>
            <a:r>
              <a:rPr lang="en-US" sz="1400" dirty="0">
                <a:solidFill>
                  <a:srgbClr val="F79646"/>
                </a:solidFill>
              </a:rPr>
              <a:t>Housing</a:t>
            </a:r>
          </a:p>
        </p:txBody>
      </p:sp>
      <p:sp>
        <p:nvSpPr>
          <p:cNvPr id="945179" name="AutoShape 27"/>
          <p:cNvSpPr>
            <a:spLocks noChangeArrowheads="1"/>
          </p:cNvSpPr>
          <p:nvPr/>
        </p:nvSpPr>
        <p:spPr bwMode="auto">
          <a:xfrm>
            <a:off x="6821488" y="4419600"/>
            <a:ext cx="1666875" cy="1190625"/>
          </a:xfrm>
          <a:prstGeom prst="star8">
            <a:avLst>
              <a:gd name="adj" fmla="val 38250"/>
            </a:avLst>
          </a:prstGeom>
          <a:solidFill>
            <a:srgbClr val="376092"/>
          </a:solidFill>
          <a:ln>
            <a:noFill/>
          </a:ln>
          <a:effectLst/>
          <a:extLst/>
        </p:spPr>
        <p:txBody>
          <a:bodyPr wrap="none" anchor="ctr"/>
          <a:lstStyle/>
          <a:p>
            <a:pPr algn="ctr" eaLnBrk="1" hangingPunct="1"/>
            <a:r>
              <a:rPr lang="en-US" sz="1400" dirty="0">
                <a:solidFill>
                  <a:srgbClr val="FFFF66"/>
                </a:solidFill>
              </a:rPr>
              <a:t>Social</a:t>
            </a:r>
          </a:p>
          <a:p>
            <a:pPr algn="ctr" eaLnBrk="1" hangingPunct="1"/>
            <a:r>
              <a:rPr lang="en-US" sz="1400" dirty="0">
                <a:solidFill>
                  <a:srgbClr val="FFFF66"/>
                </a:solidFill>
              </a:rPr>
              <a:t>Connection</a:t>
            </a:r>
          </a:p>
          <a:p>
            <a:pPr algn="ctr" eaLnBrk="1" hangingPunct="1"/>
            <a:r>
              <a:rPr lang="en-US" sz="1400" dirty="0">
                <a:solidFill>
                  <a:srgbClr val="FFFF66"/>
                </a:solidFill>
              </a:rPr>
              <a:t>&amp; Safety</a:t>
            </a:r>
          </a:p>
        </p:txBody>
      </p:sp>
      <p:sp>
        <p:nvSpPr>
          <p:cNvPr id="945180" name="AutoShape 28"/>
          <p:cNvSpPr>
            <a:spLocks noChangeArrowheads="1"/>
          </p:cNvSpPr>
          <p:nvPr/>
        </p:nvSpPr>
        <p:spPr bwMode="auto">
          <a:xfrm>
            <a:off x="2514600" y="4419600"/>
            <a:ext cx="1600200" cy="1190625"/>
          </a:xfrm>
          <a:prstGeom prst="star8">
            <a:avLst>
              <a:gd name="adj" fmla="val 38250"/>
            </a:avLst>
          </a:prstGeom>
          <a:solidFill>
            <a:srgbClr val="376092"/>
          </a:solidFill>
          <a:ln>
            <a:noFill/>
          </a:ln>
          <a:effectLst/>
          <a:extLst/>
        </p:spPr>
        <p:txBody>
          <a:bodyPr wrap="none" anchor="ctr"/>
          <a:lstStyle/>
          <a:p>
            <a:pPr algn="ctr" eaLnBrk="1" hangingPunct="1"/>
            <a:r>
              <a:rPr lang="en-US" sz="1400">
                <a:solidFill>
                  <a:srgbClr val="FFCCFF"/>
                </a:solidFill>
              </a:rPr>
              <a:t>Quality</a:t>
            </a:r>
          </a:p>
          <a:p>
            <a:pPr algn="ctr" eaLnBrk="1" hangingPunct="1"/>
            <a:r>
              <a:rPr lang="en-US" sz="1400">
                <a:solidFill>
                  <a:srgbClr val="FFCCFF"/>
                </a:solidFill>
              </a:rPr>
              <a:t>Education</a:t>
            </a:r>
          </a:p>
        </p:txBody>
      </p:sp>
      <p:sp>
        <p:nvSpPr>
          <p:cNvPr id="945181" name="AutoShape 29"/>
          <p:cNvSpPr>
            <a:spLocks noChangeArrowheads="1"/>
          </p:cNvSpPr>
          <p:nvPr/>
        </p:nvSpPr>
        <p:spPr bwMode="auto">
          <a:xfrm>
            <a:off x="7126288" y="3429000"/>
            <a:ext cx="1600200" cy="1190625"/>
          </a:xfrm>
          <a:prstGeom prst="star8">
            <a:avLst>
              <a:gd name="adj" fmla="val 38250"/>
            </a:avLst>
          </a:prstGeom>
          <a:solidFill>
            <a:srgbClr val="376092"/>
          </a:solidFill>
          <a:ln>
            <a:noFill/>
          </a:ln>
          <a:effectLst/>
          <a:extLst/>
        </p:spPr>
        <p:txBody>
          <a:bodyPr wrap="none" anchor="ctr"/>
          <a:lstStyle/>
          <a:p>
            <a:pPr algn="ctr" eaLnBrk="1" hangingPunct="1"/>
            <a:r>
              <a:rPr lang="en-US" sz="1400">
                <a:solidFill>
                  <a:srgbClr val="CCFFCC"/>
                </a:solidFill>
              </a:rPr>
              <a:t>Job </a:t>
            </a:r>
          </a:p>
          <a:p>
            <a:pPr algn="ctr" eaLnBrk="1" hangingPunct="1"/>
            <a:r>
              <a:rPr lang="en-US" sz="1400">
                <a:solidFill>
                  <a:srgbClr val="CCFFCC"/>
                </a:solidFill>
              </a:rPr>
              <a:t>Security</a:t>
            </a:r>
          </a:p>
        </p:txBody>
      </p:sp>
      <p:sp>
        <p:nvSpPr>
          <p:cNvPr id="945182" name="AutoShape 30"/>
          <p:cNvSpPr>
            <a:spLocks noChangeArrowheads="1"/>
          </p:cNvSpPr>
          <p:nvPr/>
        </p:nvSpPr>
        <p:spPr bwMode="auto">
          <a:xfrm>
            <a:off x="914400" y="4419600"/>
            <a:ext cx="1666875" cy="1190625"/>
          </a:xfrm>
          <a:prstGeom prst="star8">
            <a:avLst>
              <a:gd name="adj" fmla="val 38250"/>
            </a:avLst>
          </a:prstGeom>
          <a:solidFill>
            <a:srgbClr val="376092"/>
          </a:solidFill>
          <a:ln>
            <a:noFill/>
          </a:ln>
          <a:effectLst/>
          <a:extLst/>
        </p:spPr>
        <p:txBody>
          <a:bodyPr wrap="none" anchor="ctr"/>
          <a:lstStyle/>
          <a:p>
            <a:pPr algn="ctr" eaLnBrk="1" hangingPunct="1"/>
            <a:r>
              <a:rPr lang="en-US" sz="1400">
                <a:solidFill>
                  <a:srgbClr val="FFFF66"/>
                </a:solidFill>
              </a:rPr>
              <a:t>Living</a:t>
            </a:r>
          </a:p>
          <a:p>
            <a:pPr algn="ctr" eaLnBrk="1" hangingPunct="1"/>
            <a:r>
              <a:rPr lang="en-US" sz="1400">
                <a:solidFill>
                  <a:srgbClr val="FFFF66"/>
                </a:solidFill>
              </a:rPr>
              <a:t>Wage</a:t>
            </a:r>
          </a:p>
        </p:txBody>
      </p:sp>
      <p:sp>
        <p:nvSpPr>
          <p:cNvPr id="945183" name="AutoShape 31"/>
          <p:cNvSpPr>
            <a:spLocks noChangeArrowheads="1"/>
          </p:cNvSpPr>
          <p:nvPr/>
        </p:nvSpPr>
        <p:spPr bwMode="auto">
          <a:xfrm>
            <a:off x="3886200" y="4267200"/>
            <a:ext cx="1600200" cy="1190625"/>
          </a:xfrm>
          <a:prstGeom prst="star8">
            <a:avLst>
              <a:gd name="adj" fmla="val 38250"/>
            </a:avLst>
          </a:prstGeom>
          <a:solidFill>
            <a:srgbClr val="376092"/>
          </a:solidFill>
          <a:ln>
            <a:noFill/>
          </a:ln>
          <a:effectLst/>
          <a:extLst/>
        </p:spPr>
        <p:txBody>
          <a:bodyPr wrap="none" anchor="ctr"/>
          <a:lstStyle/>
          <a:p>
            <a:pPr algn="ctr" eaLnBrk="1" hangingPunct="1"/>
            <a:r>
              <a:rPr lang="en-US" sz="1400" dirty="0">
                <a:solidFill>
                  <a:schemeClr val="accent6"/>
                </a:solidFill>
              </a:rPr>
              <a:t>Transportation</a:t>
            </a:r>
          </a:p>
        </p:txBody>
      </p:sp>
      <p:sp>
        <p:nvSpPr>
          <p:cNvPr id="945184" name="AutoShape 32"/>
          <p:cNvSpPr>
            <a:spLocks noChangeArrowheads="1"/>
          </p:cNvSpPr>
          <p:nvPr/>
        </p:nvSpPr>
        <p:spPr bwMode="auto">
          <a:xfrm>
            <a:off x="5257800" y="4419600"/>
            <a:ext cx="1600200" cy="1190625"/>
          </a:xfrm>
          <a:prstGeom prst="star8">
            <a:avLst>
              <a:gd name="adj" fmla="val 38250"/>
            </a:avLst>
          </a:prstGeom>
          <a:solidFill>
            <a:srgbClr val="376092"/>
          </a:solidFill>
          <a:ln>
            <a:noFill/>
          </a:ln>
          <a:effectLst/>
          <a:extLst/>
        </p:spPr>
        <p:txBody>
          <a:bodyPr wrap="none" anchor="ctr"/>
          <a:lstStyle/>
          <a:p>
            <a:pPr algn="ctr" eaLnBrk="1" hangingPunct="1"/>
            <a:r>
              <a:rPr lang="en-US" sz="1400">
                <a:solidFill>
                  <a:srgbClr val="FFCCFF"/>
                </a:solidFill>
              </a:rPr>
              <a:t>Availability</a:t>
            </a:r>
          </a:p>
          <a:p>
            <a:pPr algn="ctr" eaLnBrk="1" hangingPunct="1"/>
            <a:r>
              <a:rPr lang="en-US" sz="1400">
                <a:solidFill>
                  <a:srgbClr val="FFCCFF"/>
                </a:solidFill>
              </a:rPr>
              <a:t>of Food</a:t>
            </a:r>
          </a:p>
        </p:txBody>
      </p:sp>
      <p:sp>
        <p:nvSpPr>
          <p:cNvPr id="945185" name="Text Box 33"/>
          <p:cNvSpPr txBox="1">
            <a:spLocks noChangeArrowheads="1"/>
          </p:cNvSpPr>
          <p:nvPr/>
        </p:nvSpPr>
        <p:spPr bwMode="auto">
          <a:xfrm>
            <a:off x="1447800" y="5562600"/>
            <a:ext cx="6477000"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eaLnBrk="1" hangingPunct="1">
              <a:spcBef>
                <a:spcPct val="50000"/>
              </a:spcBef>
            </a:pPr>
            <a:r>
              <a:rPr lang="en-US" sz="2000">
                <a:solidFill>
                  <a:schemeClr val="tx2"/>
                </a:solidFill>
                <a:latin typeface="Benguiat Bk BT" charset="0"/>
              </a:rPr>
              <a:t>Psychosocial Stress / Unhealthy Behaviors</a:t>
            </a:r>
          </a:p>
        </p:txBody>
      </p:sp>
      <p:sp>
        <p:nvSpPr>
          <p:cNvPr id="945186" name="Line 34"/>
          <p:cNvSpPr>
            <a:spLocks noChangeShapeType="1"/>
          </p:cNvSpPr>
          <p:nvPr/>
        </p:nvSpPr>
        <p:spPr bwMode="auto">
          <a:xfrm flipV="1">
            <a:off x="4648200" y="5181600"/>
            <a:ext cx="0" cy="457200"/>
          </a:xfrm>
          <a:prstGeom prst="line">
            <a:avLst/>
          </a:prstGeom>
          <a:noFill/>
          <a:ln w="5715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sp>
        <p:nvSpPr>
          <p:cNvPr id="945187" name="Line 35"/>
          <p:cNvSpPr>
            <a:spLocks noChangeShapeType="1"/>
          </p:cNvSpPr>
          <p:nvPr/>
        </p:nvSpPr>
        <p:spPr bwMode="auto">
          <a:xfrm>
            <a:off x="4648200" y="1219200"/>
            <a:ext cx="0" cy="457200"/>
          </a:xfrm>
          <a:prstGeom prst="line">
            <a:avLst/>
          </a:prstGeom>
          <a:noFill/>
          <a:ln w="57150">
            <a:solidFill>
              <a:schemeClr val="tx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endParaRPr lang="en-US"/>
          </a:p>
        </p:txBody>
      </p:sp>
      <p:sp>
        <p:nvSpPr>
          <p:cNvPr id="51230" name="Text Box 36"/>
          <p:cNvSpPr txBox="1">
            <a:spLocks noChangeArrowheads="1"/>
          </p:cNvSpPr>
          <p:nvPr/>
        </p:nvSpPr>
        <p:spPr bwMode="auto">
          <a:xfrm>
            <a:off x="0" y="6553200"/>
            <a:ext cx="914400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eaLnBrk="1" hangingPunct="1">
              <a:spcBef>
                <a:spcPct val="50000"/>
              </a:spcBef>
            </a:pPr>
            <a:r>
              <a:rPr lang="en-US" sz="1600" dirty="0">
                <a:solidFill>
                  <a:schemeClr val="tx2"/>
                </a:solidFill>
              </a:rPr>
              <a:t>Adapted by MPHI from R. </a:t>
            </a:r>
            <a:r>
              <a:rPr lang="en-US" sz="1600" dirty="0" err="1">
                <a:solidFill>
                  <a:schemeClr val="tx2"/>
                </a:solidFill>
              </a:rPr>
              <a:t>Hofrichter</a:t>
            </a:r>
            <a:r>
              <a:rPr lang="en-US" sz="1600" dirty="0">
                <a:solidFill>
                  <a:schemeClr val="tx2"/>
                </a:solidFill>
              </a:rPr>
              <a:t>, </a:t>
            </a:r>
            <a:r>
              <a:rPr lang="en-US" sz="1600" i="1" dirty="0">
                <a:solidFill>
                  <a:schemeClr val="tx2"/>
                </a:solidFill>
              </a:rPr>
              <a:t>Tackling Health Inequities Through Public Health Practice.</a:t>
            </a:r>
            <a:endParaRPr lang="en-US" sz="1600" dirty="0">
              <a:solidFill>
                <a:schemeClr val="tx2"/>
              </a:solidFill>
            </a:endParaRPr>
          </a:p>
        </p:txBody>
      </p:sp>
    </p:spTree>
    <p:extLst>
      <p:ext uri="{BB962C8B-B14F-4D97-AF65-F5344CB8AC3E}">
        <p14:creationId xmlns:p14="http://schemas.microsoft.com/office/powerpoint/2010/main" val="4465444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1" nodeType="afterEffect">
                                  <p:stCondLst>
                                    <p:cond delay="0"/>
                                  </p:stCondLst>
                                  <p:childTnLst>
                                    <p:set>
                                      <p:cBhvr>
                                        <p:cTn id="6" dur="1" fill="hold">
                                          <p:stCondLst>
                                            <p:cond delay="0"/>
                                          </p:stCondLst>
                                        </p:cTn>
                                        <p:tgtEl>
                                          <p:spTgt spid="945178"/>
                                        </p:tgtEl>
                                        <p:attrNameLst>
                                          <p:attrName>style.visibility</p:attrName>
                                        </p:attrNameLst>
                                      </p:cBhvr>
                                      <p:to>
                                        <p:strVal val="visible"/>
                                      </p:to>
                                    </p:set>
                                    <p:animEffect transition="in" filter="fade">
                                      <p:cBhvr>
                                        <p:cTn id="7" dur="2000"/>
                                        <p:tgtEl>
                                          <p:spTgt spid="945178"/>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945182"/>
                                        </p:tgtEl>
                                        <p:attrNameLst>
                                          <p:attrName>style.visibility</p:attrName>
                                        </p:attrNameLst>
                                      </p:cBhvr>
                                      <p:to>
                                        <p:strVal val="visible"/>
                                      </p:to>
                                    </p:set>
                                    <p:animEffect transition="in" filter="fade">
                                      <p:cBhvr>
                                        <p:cTn id="10" dur="2000"/>
                                        <p:tgtEl>
                                          <p:spTgt spid="945182"/>
                                        </p:tgtEl>
                                      </p:cBhvr>
                                    </p:animEffect>
                                  </p:childTnLst>
                                </p:cTn>
                              </p:par>
                              <p:par>
                                <p:cTn id="11" presetID="10" presetClass="entr" presetSubtype="0" fill="hold" grpId="1" nodeType="withEffect">
                                  <p:stCondLst>
                                    <p:cond delay="0"/>
                                  </p:stCondLst>
                                  <p:childTnLst>
                                    <p:set>
                                      <p:cBhvr>
                                        <p:cTn id="12" dur="1" fill="hold">
                                          <p:stCondLst>
                                            <p:cond delay="0"/>
                                          </p:stCondLst>
                                        </p:cTn>
                                        <p:tgtEl>
                                          <p:spTgt spid="945180"/>
                                        </p:tgtEl>
                                        <p:attrNameLst>
                                          <p:attrName>style.visibility</p:attrName>
                                        </p:attrNameLst>
                                      </p:cBhvr>
                                      <p:to>
                                        <p:strVal val="visible"/>
                                      </p:to>
                                    </p:set>
                                    <p:animEffect transition="in" filter="fade">
                                      <p:cBhvr>
                                        <p:cTn id="13" dur="2000"/>
                                        <p:tgtEl>
                                          <p:spTgt spid="945180"/>
                                        </p:tgtEl>
                                      </p:cBhvr>
                                    </p:animEffect>
                                  </p:childTnLst>
                                </p:cTn>
                              </p:par>
                              <p:par>
                                <p:cTn id="14" presetID="10" presetClass="entr" presetSubtype="0" fill="hold" grpId="1" nodeType="withEffect">
                                  <p:stCondLst>
                                    <p:cond delay="0"/>
                                  </p:stCondLst>
                                  <p:childTnLst>
                                    <p:set>
                                      <p:cBhvr>
                                        <p:cTn id="15" dur="1" fill="hold">
                                          <p:stCondLst>
                                            <p:cond delay="0"/>
                                          </p:stCondLst>
                                        </p:cTn>
                                        <p:tgtEl>
                                          <p:spTgt spid="945183"/>
                                        </p:tgtEl>
                                        <p:attrNameLst>
                                          <p:attrName>style.visibility</p:attrName>
                                        </p:attrNameLst>
                                      </p:cBhvr>
                                      <p:to>
                                        <p:strVal val="visible"/>
                                      </p:to>
                                    </p:set>
                                    <p:animEffect transition="in" filter="fade">
                                      <p:cBhvr>
                                        <p:cTn id="16" dur="2000"/>
                                        <p:tgtEl>
                                          <p:spTgt spid="945183"/>
                                        </p:tgtEl>
                                      </p:cBhvr>
                                    </p:animEffect>
                                  </p:childTnLst>
                                </p:cTn>
                              </p:par>
                              <p:par>
                                <p:cTn id="17" presetID="10" presetClass="entr" presetSubtype="0" fill="hold" grpId="1" nodeType="withEffect">
                                  <p:stCondLst>
                                    <p:cond delay="0"/>
                                  </p:stCondLst>
                                  <p:childTnLst>
                                    <p:set>
                                      <p:cBhvr>
                                        <p:cTn id="18" dur="1" fill="hold">
                                          <p:stCondLst>
                                            <p:cond delay="0"/>
                                          </p:stCondLst>
                                        </p:cTn>
                                        <p:tgtEl>
                                          <p:spTgt spid="945184"/>
                                        </p:tgtEl>
                                        <p:attrNameLst>
                                          <p:attrName>style.visibility</p:attrName>
                                        </p:attrNameLst>
                                      </p:cBhvr>
                                      <p:to>
                                        <p:strVal val="visible"/>
                                      </p:to>
                                    </p:set>
                                    <p:animEffect transition="in" filter="fade">
                                      <p:cBhvr>
                                        <p:cTn id="19" dur="2000"/>
                                        <p:tgtEl>
                                          <p:spTgt spid="945184"/>
                                        </p:tgtEl>
                                      </p:cBhvr>
                                    </p:animEffect>
                                  </p:childTnLst>
                                </p:cTn>
                              </p:par>
                              <p:par>
                                <p:cTn id="20" presetID="10" presetClass="entr" presetSubtype="0" fill="hold" grpId="1" nodeType="withEffect">
                                  <p:stCondLst>
                                    <p:cond delay="0"/>
                                  </p:stCondLst>
                                  <p:childTnLst>
                                    <p:set>
                                      <p:cBhvr>
                                        <p:cTn id="21" dur="1" fill="hold">
                                          <p:stCondLst>
                                            <p:cond delay="0"/>
                                          </p:stCondLst>
                                        </p:cTn>
                                        <p:tgtEl>
                                          <p:spTgt spid="945179"/>
                                        </p:tgtEl>
                                        <p:attrNameLst>
                                          <p:attrName>style.visibility</p:attrName>
                                        </p:attrNameLst>
                                      </p:cBhvr>
                                      <p:to>
                                        <p:strVal val="visible"/>
                                      </p:to>
                                    </p:set>
                                    <p:animEffect transition="in" filter="fade">
                                      <p:cBhvr>
                                        <p:cTn id="22" dur="2000"/>
                                        <p:tgtEl>
                                          <p:spTgt spid="945179"/>
                                        </p:tgtEl>
                                      </p:cBhvr>
                                    </p:animEffect>
                                  </p:childTnLst>
                                </p:cTn>
                              </p:par>
                              <p:par>
                                <p:cTn id="23" presetID="10" presetClass="entr" presetSubtype="0" fill="hold" grpId="1" nodeType="withEffect">
                                  <p:stCondLst>
                                    <p:cond delay="0"/>
                                  </p:stCondLst>
                                  <p:childTnLst>
                                    <p:set>
                                      <p:cBhvr>
                                        <p:cTn id="24" dur="1" fill="hold">
                                          <p:stCondLst>
                                            <p:cond delay="0"/>
                                          </p:stCondLst>
                                        </p:cTn>
                                        <p:tgtEl>
                                          <p:spTgt spid="945181"/>
                                        </p:tgtEl>
                                        <p:attrNameLst>
                                          <p:attrName>style.visibility</p:attrName>
                                        </p:attrNameLst>
                                      </p:cBhvr>
                                      <p:to>
                                        <p:strVal val="visible"/>
                                      </p:to>
                                    </p:set>
                                    <p:animEffect transition="in" filter="fade">
                                      <p:cBhvr>
                                        <p:cTn id="25" dur="2000"/>
                                        <p:tgtEl>
                                          <p:spTgt spid="945181"/>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7" presetClass="entr" presetSubtype="1" fill="hold" grpId="0" nodeType="clickEffect">
                                  <p:stCondLst>
                                    <p:cond delay="0"/>
                                  </p:stCondLst>
                                  <p:childTnLst>
                                    <p:set>
                                      <p:cBhvr>
                                        <p:cTn id="29" dur="1" fill="hold">
                                          <p:stCondLst>
                                            <p:cond delay="0"/>
                                          </p:stCondLst>
                                        </p:cTn>
                                        <p:tgtEl>
                                          <p:spTgt spid="945186"/>
                                        </p:tgtEl>
                                        <p:attrNameLst>
                                          <p:attrName>style.visibility</p:attrName>
                                        </p:attrNameLst>
                                      </p:cBhvr>
                                      <p:to>
                                        <p:strVal val="visible"/>
                                      </p:to>
                                    </p:set>
                                    <p:anim calcmode="lin" valueType="num">
                                      <p:cBhvr>
                                        <p:cTn id="30" dur="500" fill="hold"/>
                                        <p:tgtEl>
                                          <p:spTgt spid="945186"/>
                                        </p:tgtEl>
                                        <p:attrNameLst>
                                          <p:attrName>ppt_x</p:attrName>
                                        </p:attrNameLst>
                                      </p:cBhvr>
                                      <p:tavLst>
                                        <p:tav tm="0">
                                          <p:val>
                                            <p:strVal val="#ppt_x"/>
                                          </p:val>
                                        </p:tav>
                                        <p:tav tm="100000">
                                          <p:val>
                                            <p:strVal val="#ppt_x"/>
                                          </p:val>
                                        </p:tav>
                                      </p:tavLst>
                                    </p:anim>
                                    <p:anim calcmode="lin" valueType="num">
                                      <p:cBhvr>
                                        <p:cTn id="31" dur="500" fill="hold"/>
                                        <p:tgtEl>
                                          <p:spTgt spid="945186"/>
                                        </p:tgtEl>
                                        <p:attrNameLst>
                                          <p:attrName>ppt_y</p:attrName>
                                        </p:attrNameLst>
                                      </p:cBhvr>
                                      <p:tavLst>
                                        <p:tav tm="0">
                                          <p:val>
                                            <p:strVal val="#ppt_y-#ppt_h/2"/>
                                          </p:val>
                                        </p:tav>
                                        <p:tav tm="100000">
                                          <p:val>
                                            <p:strVal val="#ppt_y"/>
                                          </p:val>
                                        </p:tav>
                                      </p:tavLst>
                                    </p:anim>
                                    <p:anim calcmode="lin" valueType="num">
                                      <p:cBhvr>
                                        <p:cTn id="32" dur="500" fill="hold"/>
                                        <p:tgtEl>
                                          <p:spTgt spid="945186"/>
                                        </p:tgtEl>
                                        <p:attrNameLst>
                                          <p:attrName>ppt_w</p:attrName>
                                        </p:attrNameLst>
                                      </p:cBhvr>
                                      <p:tavLst>
                                        <p:tav tm="0">
                                          <p:val>
                                            <p:strVal val="#ppt_w"/>
                                          </p:val>
                                        </p:tav>
                                        <p:tav tm="100000">
                                          <p:val>
                                            <p:strVal val="#ppt_w"/>
                                          </p:val>
                                        </p:tav>
                                      </p:tavLst>
                                    </p:anim>
                                    <p:anim calcmode="lin" valueType="num">
                                      <p:cBhvr>
                                        <p:cTn id="33" dur="500" fill="hold"/>
                                        <p:tgtEl>
                                          <p:spTgt spid="945186"/>
                                        </p:tgtEl>
                                        <p:attrNameLst>
                                          <p:attrName>ppt_h</p:attrName>
                                        </p:attrNameLst>
                                      </p:cBhvr>
                                      <p:tavLst>
                                        <p:tav tm="0">
                                          <p:val>
                                            <p:fltVal val="0"/>
                                          </p:val>
                                        </p:tav>
                                        <p:tav tm="100000">
                                          <p:val>
                                            <p:strVal val="#ppt_h"/>
                                          </p:val>
                                        </p:tav>
                                      </p:tavLst>
                                    </p:anim>
                                  </p:childTnLst>
                                </p:cTn>
                              </p:par>
                            </p:childTnLst>
                          </p:cTn>
                        </p:par>
                        <p:par>
                          <p:cTn id="34" fill="hold" nodeType="afterGroup">
                            <p:stCondLst>
                              <p:cond delay="500"/>
                            </p:stCondLst>
                            <p:childTnLst>
                              <p:par>
                                <p:cTn id="35" presetID="9" presetClass="entr" presetSubtype="0" fill="hold" grpId="0" nodeType="afterEffect">
                                  <p:stCondLst>
                                    <p:cond delay="0"/>
                                  </p:stCondLst>
                                  <p:childTnLst>
                                    <p:set>
                                      <p:cBhvr>
                                        <p:cTn id="36" dur="1" fill="hold">
                                          <p:stCondLst>
                                            <p:cond delay="0"/>
                                          </p:stCondLst>
                                        </p:cTn>
                                        <p:tgtEl>
                                          <p:spTgt spid="945185"/>
                                        </p:tgtEl>
                                        <p:attrNameLst>
                                          <p:attrName>style.visibility</p:attrName>
                                        </p:attrNameLst>
                                      </p:cBhvr>
                                      <p:to>
                                        <p:strVal val="visible"/>
                                      </p:to>
                                    </p:set>
                                    <p:animEffect transition="in" filter="dissolve">
                                      <p:cBhvr>
                                        <p:cTn id="37" dur="500"/>
                                        <p:tgtEl>
                                          <p:spTgt spid="945185"/>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7" presetClass="entr" presetSubtype="1" fill="hold" grpId="0" nodeType="clickEffect">
                                  <p:stCondLst>
                                    <p:cond delay="0"/>
                                  </p:stCondLst>
                                  <p:childTnLst>
                                    <p:set>
                                      <p:cBhvr>
                                        <p:cTn id="41" dur="1" fill="hold">
                                          <p:stCondLst>
                                            <p:cond delay="0"/>
                                          </p:stCondLst>
                                        </p:cTn>
                                        <p:tgtEl>
                                          <p:spTgt spid="945171"/>
                                        </p:tgtEl>
                                        <p:attrNameLst>
                                          <p:attrName>style.visibility</p:attrName>
                                        </p:attrNameLst>
                                      </p:cBhvr>
                                      <p:to>
                                        <p:strVal val="visible"/>
                                      </p:to>
                                    </p:set>
                                    <p:anim calcmode="lin" valueType="num">
                                      <p:cBhvr>
                                        <p:cTn id="42" dur="500" fill="hold"/>
                                        <p:tgtEl>
                                          <p:spTgt spid="945171"/>
                                        </p:tgtEl>
                                        <p:attrNameLst>
                                          <p:attrName>ppt_x</p:attrName>
                                        </p:attrNameLst>
                                      </p:cBhvr>
                                      <p:tavLst>
                                        <p:tav tm="0">
                                          <p:val>
                                            <p:strVal val="#ppt_x"/>
                                          </p:val>
                                        </p:tav>
                                        <p:tav tm="100000">
                                          <p:val>
                                            <p:strVal val="#ppt_x"/>
                                          </p:val>
                                        </p:tav>
                                      </p:tavLst>
                                    </p:anim>
                                    <p:anim calcmode="lin" valueType="num">
                                      <p:cBhvr>
                                        <p:cTn id="43" dur="500" fill="hold"/>
                                        <p:tgtEl>
                                          <p:spTgt spid="945171"/>
                                        </p:tgtEl>
                                        <p:attrNameLst>
                                          <p:attrName>ppt_y</p:attrName>
                                        </p:attrNameLst>
                                      </p:cBhvr>
                                      <p:tavLst>
                                        <p:tav tm="0">
                                          <p:val>
                                            <p:strVal val="#ppt_y-#ppt_h/2"/>
                                          </p:val>
                                        </p:tav>
                                        <p:tav tm="100000">
                                          <p:val>
                                            <p:strVal val="#ppt_y"/>
                                          </p:val>
                                        </p:tav>
                                      </p:tavLst>
                                    </p:anim>
                                    <p:anim calcmode="lin" valueType="num">
                                      <p:cBhvr>
                                        <p:cTn id="44" dur="500" fill="hold"/>
                                        <p:tgtEl>
                                          <p:spTgt spid="945171"/>
                                        </p:tgtEl>
                                        <p:attrNameLst>
                                          <p:attrName>ppt_w</p:attrName>
                                        </p:attrNameLst>
                                      </p:cBhvr>
                                      <p:tavLst>
                                        <p:tav tm="0">
                                          <p:val>
                                            <p:strVal val="#ppt_w"/>
                                          </p:val>
                                        </p:tav>
                                        <p:tav tm="100000">
                                          <p:val>
                                            <p:strVal val="#ppt_w"/>
                                          </p:val>
                                        </p:tav>
                                      </p:tavLst>
                                    </p:anim>
                                    <p:anim calcmode="lin" valueType="num">
                                      <p:cBhvr>
                                        <p:cTn id="45" dur="500" fill="hold"/>
                                        <p:tgtEl>
                                          <p:spTgt spid="945171"/>
                                        </p:tgtEl>
                                        <p:attrNameLst>
                                          <p:attrName>ppt_h</p:attrName>
                                        </p:attrNameLst>
                                      </p:cBhvr>
                                      <p:tavLst>
                                        <p:tav tm="0">
                                          <p:val>
                                            <p:fltVal val="0"/>
                                          </p:val>
                                        </p:tav>
                                        <p:tav tm="100000">
                                          <p:val>
                                            <p:strVal val="#ppt_h"/>
                                          </p:val>
                                        </p:tav>
                                      </p:tavLst>
                                    </p:anim>
                                  </p:childTnLst>
                                </p:cTn>
                              </p:par>
                            </p:childTnLst>
                          </p:cTn>
                        </p:par>
                        <p:par>
                          <p:cTn id="46" fill="hold" nodeType="afterGroup">
                            <p:stCondLst>
                              <p:cond delay="500"/>
                            </p:stCondLst>
                            <p:childTnLst>
                              <p:par>
                                <p:cTn id="47" presetID="9" presetClass="entr" presetSubtype="0" fill="hold" grpId="0" nodeType="afterEffect">
                                  <p:stCondLst>
                                    <p:cond delay="0"/>
                                  </p:stCondLst>
                                  <p:childTnLst>
                                    <p:set>
                                      <p:cBhvr>
                                        <p:cTn id="48" dur="1" fill="hold">
                                          <p:stCondLst>
                                            <p:cond delay="0"/>
                                          </p:stCondLst>
                                        </p:cTn>
                                        <p:tgtEl>
                                          <p:spTgt spid="945172"/>
                                        </p:tgtEl>
                                        <p:attrNameLst>
                                          <p:attrName>style.visibility</p:attrName>
                                        </p:attrNameLst>
                                      </p:cBhvr>
                                      <p:to>
                                        <p:strVal val="visible"/>
                                      </p:to>
                                    </p:set>
                                    <p:animEffect transition="in" filter="dissolve">
                                      <p:cBhvr>
                                        <p:cTn id="49" dur="500"/>
                                        <p:tgtEl>
                                          <p:spTgt spid="945172"/>
                                        </p:tgtEl>
                                      </p:cBhvr>
                                    </p:animEffect>
                                  </p:childTnLst>
                                </p:cTn>
                              </p:par>
                            </p:childTnLst>
                          </p:cTn>
                        </p:par>
                      </p:childTnLst>
                    </p:cTn>
                  </p:par>
                  <p:par>
                    <p:cTn id="50" fill="hold" nodeType="clickPar">
                      <p:stCondLst>
                        <p:cond delay="indefinite"/>
                      </p:stCondLst>
                      <p:childTnLst>
                        <p:par>
                          <p:cTn id="51" fill="hold" nodeType="withGroup">
                            <p:stCondLst>
                              <p:cond delay="0"/>
                            </p:stCondLst>
                            <p:childTnLst>
                              <p:par>
                                <p:cTn id="52" presetID="10" presetClass="exit" presetSubtype="0" fill="hold" grpId="2" nodeType="clickEffect">
                                  <p:stCondLst>
                                    <p:cond delay="0"/>
                                  </p:stCondLst>
                                  <p:childTnLst>
                                    <p:animEffect transition="out" filter="fade">
                                      <p:cBhvr>
                                        <p:cTn id="53" dur="2000"/>
                                        <p:tgtEl>
                                          <p:spTgt spid="945178"/>
                                        </p:tgtEl>
                                      </p:cBhvr>
                                    </p:animEffect>
                                    <p:set>
                                      <p:cBhvr>
                                        <p:cTn id="54" dur="1" fill="hold">
                                          <p:stCondLst>
                                            <p:cond delay="1999"/>
                                          </p:stCondLst>
                                        </p:cTn>
                                        <p:tgtEl>
                                          <p:spTgt spid="945178"/>
                                        </p:tgtEl>
                                        <p:attrNameLst>
                                          <p:attrName>style.visibility</p:attrName>
                                        </p:attrNameLst>
                                      </p:cBhvr>
                                      <p:to>
                                        <p:strVal val="hidden"/>
                                      </p:to>
                                    </p:set>
                                  </p:childTnLst>
                                </p:cTn>
                              </p:par>
                              <p:par>
                                <p:cTn id="55" presetID="10" presetClass="exit" presetSubtype="0" fill="hold" grpId="2" nodeType="withEffect">
                                  <p:stCondLst>
                                    <p:cond delay="0"/>
                                  </p:stCondLst>
                                  <p:childTnLst>
                                    <p:animEffect transition="out" filter="fade">
                                      <p:cBhvr>
                                        <p:cTn id="56" dur="2000"/>
                                        <p:tgtEl>
                                          <p:spTgt spid="945182"/>
                                        </p:tgtEl>
                                      </p:cBhvr>
                                    </p:animEffect>
                                    <p:set>
                                      <p:cBhvr>
                                        <p:cTn id="57" dur="1" fill="hold">
                                          <p:stCondLst>
                                            <p:cond delay="1999"/>
                                          </p:stCondLst>
                                        </p:cTn>
                                        <p:tgtEl>
                                          <p:spTgt spid="945182"/>
                                        </p:tgtEl>
                                        <p:attrNameLst>
                                          <p:attrName>style.visibility</p:attrName>
                                        </p:attrNameLst>
                                      </p:cBhvr>
                                      <p:to>
                                        <p:strVal val="hidden"/>
                                      </p:to>
                                    </p:set>
                                  </p:childTnLst>
                                </p:cTn>
                              </p:par>
                              <p:par>
                                <p:cTn id="58" presetID="10" presetClass="exit" presetSubtype="0" fill="hold" grpId="2" nodeType="withEffect">
                                  <p:stCondLst>
                                    <p:cond delay="0"/>
                                  </p:stCondLst>
                                  <p:childTnLst>
                                    <p:animEffect transition="out" filter="fade">
                                      <p:cBhvr>
                                        <p:cTn id="59" dur="2000"/>
                                        <p:tgtEl>
                                          <p:spTgt spid="945180"/>
                                        </p:tgtEl>
                                      </p:cBhvr>
                                    </p:animEffect>
                                    <p:set>
                                      <p:cBhvr>
                                        <p:cTn id="60" dur="1" fill="hold">
                                          <p:stCondLst>
                                            <p:cond delay="1999"/>
                                          </p:stCondLst>
                                        </p:cTn>
                                        <p:tgtEl>
                                          <p:spTgt spid="945180"/>
                                        </p:tgtEl>
                                        <p:attrNameLst>
                                          <p:attrName>style.visibility</p:attrName>
                                        </p:attrNameLst>
                                      </p:cBhvr>
                                      <p:to>
                                        <p:strVal val="hidden"/>
                                      </p:to>
                                    </p:set>
                                  </p:childTnLst>
                                </p:cTn>
                              </p:par>
                              <p:par>
                                <p:cTn id="61" presetID="10" presetClass="exit" presetSubtype="0" fill="hold" grpId="2" nodeType="withEffect">
                                  <p:stCondLst>
                                    <p:cond delay="0"/>
                                  </p:stCondLst>
                                  <p:childTnLst>
                                    <p:animEffect transition="out" filter="fade">
                                      <p:cBhvr>
                                        <p:cTn id="62" dur="2000"/>
                                        <p:tgtEl>
                                          <p:spTgt spid="945183"/>
                                        </p:tgtEl>
                                      </p:cBhvr>
                                    </p:animEffect>
                                    <p:set>
                                      <p:cBhvr>
                                        <p:cTn id="63" dur="1" fill="hold">
                                          <p:stCondLst>
                                            <p:cond delay="1999"/>
                                          </p:stCondLst>
                                        </p:cTn>
                                        <p:tgtEl>
                                          <p:spTgt spid="945183"/>
                                        </p:tgtEl>
                                        <p:attrNameLst>
                                          <p:attrName>style.visibility</p:attrName>
                                        </p:attrNameLst>
                                      </p:cBhvr>
                                      <p:to>
                                        <p:strVal val="hidden"/>
                                      </p:to>
                                    </p:set>
                                  </p:childTnLst>
                                </p:cTn>
                              </p:par>
                              <p:par>
                                <p:cTn id="64" presetID="10" presetClass="exit" presetSubtype="0" fill="hold" grpId="2" nodeType="withEffect">
                                  <p:stCondLst>
                                    <p:cond delay="0"/>
                                  </p:stCondLst>
                                  <p:childTnLst>
                                    <p:animEffect transition="out" filter="fade">
                                      <p:cBhvr>
                                        <p:cTn id="65" dur="2000"/>
                                        <p:tgtEl>
                                          <p:spTgt spid="945184"/>
                                        </p:tgtEl>
                                      </p:cBhvr>
                                    </p:animEffect>
                                    <p:set>
                                      <p:cBhvr>
                                        <p:cTn id="66" dur="1" fill="hold">
                                          <p:stCondLst>
                                            <p:cond delay="1999"/>
                                          </p:stCondLst>
                                        </p:cTn>
                                        <p:tgtEl>
                                          <p:spTgt spid="945184"/>
                                        </p:tgtEl>
                                        <p:attrNameLst>
                                          <p:attrName>style.visibility</p:attrName>
                                        </p:attrNameLst>
                                      </p:cBhvr>
                                      <p:to>
                                        <p:strVal val="hidden"/>
                                      </p:to>
                                    </p:set>
                                  </p:childTnLst>
                                </p:cTn>
                              </p:par>
                              <p:par>
                                <p:cTn id="67" presetID="10" presetClass="exit" presetSubtype="0" fill="hold" grpId="2" nodeType="withEffect">
                                  <p:stCondLst>
                                    <p:cond delay="0"/>
                                  </p:stCondLst>
                                  <p:childTnLst>
                                    <p:animEffect transition="out" filter="fade">
                                      <p:cBhvr>
                                        <p:cTn id="68" dur="2000"/>
                                        <p:tgtEl>
                                          <p:spTgt spid="945179"/>
                                        </p:tgtEl>
                                      </p:cBhvr>
                                    </p:animEffect>
                                    <p:set>
                                      <p:cBhvr>
                                        <p:cTn id="69" dur="1" fill="hold">
                                          <p:stCondLst>
                                            <p:cond delay="1999"/>
                                          </p:stCondLst>
                                        </p:cTn>
                                        <p:tgtEl>
                                          <p:spTgt spid="945179"/>
                                        </p:tgtEl>
                                        <p:attrNameLst>
                                          <p:attrName>style.visibility</p:attrName>
                                        </p:attrNameLst>
                                      </p:cBhvr>
                                      <p:to>
                                        <p:strVal val="hidden"/>
                                      </p:to>
                                    </p:set>
                                  </p:childTnLst>
                                </p:cTn>
                              </p:par>
                              <p:par>
                                <p:cTn id="70" presetID="10" presetClass="exit" presetSubtype="0" fill="hold" grpId="2" nodeType="withEffect">
                                  <p:stCondLst>
                                    <p:cond delay="0"/>
                                  </p:stCondLst>
                                  <p:childTnLst>
                                    <p:animEffect transition="out" filter="fade">
                                      <p:cBhvr>
                                        <p:cTn id="71" dur="2000"/>
                                        <p:tgtEl>
                                          <p:spTgt spid="945181"/>
                                        </p:tgtEl>
                                      </p:cBhvr>
                                    </p:animEffect>
                                    <p:set>
                                      <p:cBhvr>
                                        <p:cTn id="72" dur="1" fill="hold">
                                          <p:stCondLst>
                                            <p:cond delay="1999"/>
                                          </p:stCondLst>
                                        </p:cTn>
                                        <p:tgtEl>
                                          <p:spTgt spid="945181"/>
                                        </p:tgtEl>
                                        <p:attrNameLst>
                                          <p:attrName>style.visibility</p:attrName>
                                        </p:attrNameLst>
                                      </p:cBhvr>
                                      <p:to>
                                        <p:strVal val="hidden"/>
                                      </p:to>
                                    </p:set>
                                  </p:childTnLst>
                                </p:cTn>
                              </p:par>
                            </p:childTnLst>
                          </p:cTn>
                        </p:par>
                      </p:childTnLst>
                    </p:cTn>
                  </p:par>
                  <p:par>
                    <p:cTn id="73" fill="hold" nodeType="clickPar">
                      <p:stCondLst>
                        <p:cond delay="indefinite"/>
                      </p:stCondLst>
                      <p:childTnLst>
                        <p:par>
                          <p:cTn id="74" fill="hold" nodeType="withGroup">
                            <p:stCondLst>
                              <p:cond delay="0"/>
                            </p:stCondLst>
                            <p:childTnLst>
                              <p:par>
                                <p:cTn id="75" presetID="17" presetClass="entr" presetSubtype="4" fill="hold" grpId="0" nodeType="clickEffect">
                                  <p:stCondLst>
                                    <p:cond delay="0"/>
                                  </p:stCondLst>
                                  <p:childTnLst>
                                    <p:set>
                                      <p:cBhvr>
                                        <p:cTn id="76" dur="1" fill="hold">
                                          <p:stCondLst>
                                            <p:cond delay="0"/>
                                          </p:stCondLst>
                                        </p:cTn>
                                        <p:tgtEl>
                                          <p:spTgt spid="945166"/>
                                        </p:tgtEl>
                                        <p:attrNameLst>
                                          <p:attrName>style.visibility</p:attrName>
                                        </p:attrNameLst>
                                      </p:cBhvr>
                                      <p:to>
                                        <p:strVal val="visible"/>
                                      </p:to>
                                    </p:set>
                                    <p:anim calcmode="lin" valueType="num">
                                      <p:cBhvr>
                                        <p:cTn id="77" dur="500" fill="hold"/>
                                        <p:tgtEl>
                                          <p:spTgt spid="945166"/>
                                        </p:tgtEl>
                                        <p:attrNameLst>
                                          <p:attrName>ppt_x</p:attrName>
                                        </p:attrNameLst>
                                      </p:cBhvr>
                                      <p:tavLst>
                                        <p:tav tm="0">
                                          <p:val>
                                            <p:strVal val="#ppt_x"/>
                                          </p:val>
                                        </p:tav>
                                        <p:tav tm="100000">
                                          <p:val>
                                            <p:strVal val="#ppt_x"/>
                                          </p:val>
                                        </p:tav>
                                      </p:tavLst>
                                    </p:anim>
                                    <p:anim calcmode="lin" valueType="num">
                                      <p:cBhvr>
                                        <p:cTn id="78" dur="500" fill="hold"/>
                                        <p:tgtEl>
                                          <p:spTgt spid="945166"/>
                                        </p:tgtEl>
                                        <p:attrNameLst>
                                          <p:attrName>ppt_y</p:attrName>
                                        </p:attrNameLst>
                                      </p:cBhvr>
                                      <p:tavLst>
                                        <p:tav tm="0">
                                          <p:val>
                                            <p:strVal val="#ppt_y+#ppt_h/2"/>
                                          </p:val>
                                        </p:tav>
                                        <p:tav tm="100000">
                                          <p:val>
                                            <p:strVal val="#ppt_y"/>
                                          </p:val>
                                        </p:tav>
                                      </p:tavLst>
                                    </p:anim>
                                    <p:anim calcmode="lin" valueType="num">
                                      <p:cBhvr>
                                        <p:cTn id="79" dur="500" fill="hold"/>
                                        <p:tgtEl>
                                          <p:spTgt spid="945166"/>
                                        </p:tgtEl>
                                        <p:attrNameLst>
                                          <p:attrName>ppt_w</p:attrName>
                                        </p:attrNameLst>
                                      </p:cBhvr>
                                      <p:tavLst>
                                        <p:tav tm="0">
                                          <p:val>
                                            <p:strVal val="#ppt_w"/>
                                          </p:val>
                                        </p:tav>
                                        <p:tav tm="100000">
                                          <p:val>
                                            <p:strVal val="#ppt_w"/>
                                          </p:val>
                                        </p:tav>
                                      </p:tavLst>
                                    </p:anim>
                                    <p:anim calcmode="lin" valueType="num">
                                      <p:cBhvr>
                                        <p:cTn id="80" dur="500" fill="hold"/>
                                        <p:tgtEl>
                                          <p:spTgt spid="945166"/>
                                        </p:tgtEl>
                                        <p:attrNameLst>
                                          <p:attrName>ppt_h</p:attrName>
                                        </p:attrNameLst>
                                      </p:cBhvr>
                                      <p:tavLst>
                                        <p:tav tm="0">
                                          <p:val>
                                            <p:fltVal val="0"/>
                                          </p:val>
                                        </p:tav>
                                        <p:tav tm="100000">
                                          <p:val>
                                            <p:strVal val="#ppt_h"/>
                                          </p:val>
                                        </p:tav>
                                      </p:tavLst>
                                    </p:anim>
                                  </p:childTnLst>
                                </p:cTn>
                              </p:par>
                              <p:par>
                                <p:cTn id="81" presetID="17" presetClass="entr" presetSubtype="1" fill="hold" grpId="0" nodeType="withEffect">
                                  <p:stCondLst>
                                    <p:cond delay="0"/>
                                  </p:stCondLst>
                                  <p:childTnLst>
                                    <p:set>
                                      <p:cBhvr>
                                        <p:cTn id="82" dur="1" fill="hold">
                                          <p:stCondLst>
                                            <p:cond delay="0"/>
                                          </p:stCondLst>
                                        </p:cTn>
                                        <p:tgtEl>
                                          <p:spTgt spid="945170"/>
                                        </p:tgtEl>
                                        <p:attrNameLst>
                                          <p:attrName>style.visibility</p:attrName>
                                        </p:attrNameLst>
                                      </p:cBhvr>
                                      <p:to>
                                        <p:strVal val="visible"/>
                                      </p:to>
                                    </p:set>
                                    <p:anim calcmode="lin" valueType="num">
                                      <p:cBhvr>
                                        <p:cTn id="83" dur="500" fill="hold"/>
                                        <p:tgtEl>
                                          <p:spTgt spid="945170"/>
                                        </p:tgtEl>
                                        <p:attrNameLst>
                                          <p:attrName>ppt_x</p:attrName>
                                        </p:attrNameLst>
                                      </p:cBhvr>
                                      <p:tavLst>
                                        <p:tav tm="0">
                                          <p:val>
                                            <p:strVal val="#ppt_x"/>
                                          </p:val>
                                        </p:tav>
                                        <p:tav tm="100000">
                                          <p:val>
                                            <p:strVal val="#ppt_x"/>
                                          </p:val>
                                        </p:tav>
                                      </p:tavLst>
                                    </p:anim>
                                    <p:anim calcmode="lin" valueType="num">
                                      <p:cBhvr>
                                        <p:cTn id="84" dur="500" fill="hold"/>
                                        <p:tgtEl>
                                          <p:spTgt spid="945170"/>
                                        </p:tgtEl>
                                        <p:attrNameLst>
                                          <p:attrName>ppt_y</p:attrName>
                                        </p:attrNameLst>
                                      </p:cBhvr>
                                      <p:tavLst>
                                        <p:tav tm="0">
                                          <p:val>
                                            <p:strVal val="#ppt_y-#ppt_h/2"/>
                                          </p:val>
                                        </p:tav>
                                        <p:tav tm="100000">
                                          <p:val>
                                            <p:strVal val="#ppt_y"/>
                                          </p:val>
                                        </p:tav>
                                      </p:tavLst>
                                    </p:anim>
                                    <p:anim calcmode="lin" valueType="num">
                                      <p:cBhvr>
                                        <p:cTn id="85" dur="500" fill="hold"/>
                                        <p:tgtEl>
                                          <p:spTgt spid="945170"/>
                                        </p:tgtEl>
                                        <p:attrNameLst>
                                          <p:attrName>ppt_w</p:attrName>
                                        </p:attrNameLst>
                                      </p:cBhvr>
                                      <p:tavLst>
                                        <p:tav tm="0">
                                          <p:val>
                                            <p:strVal val="#ppt_w"/>
                                          </p:val>
                                        </p:tav>
                                        <p:tav tm="100000">
                                          <p:val>
                                            <p:strVal val="#ppt_w"/>
                                          </p:val>
                                        </p:tav>
                                      </p:tavLst>
                                    </p:anim>
                                    <p:anim calcmode="lin" valueType="num">
                                      <p:cBhvr>
                                        <p:cTn id="86" dur="500" fill="hold"/>
                                        <p:tgtEl>
                                          <p:spTgt spid="945170"/>
                                        </p:tgtEl>
                                        <p:attrNameLst>
                                          <p:attrName>ppt_h</p:attrName>
                                        </p:attrNameLst>
                                      </p:cBhvr>
                                      <p:tavLst>
                                        <p:tav tm="0">
                                          <p:val>
                                            <p:fltVal val="0"/>
                                          </p:val>
                                        </p:tav>
                                        <p:tav tm="100000">
                                          <p:val>
                                            <p:strVal val="#ppt_h"/>
                                          </p:val>
                                        </p:tav>
                                      </p:tavLst>
                                    </p:anim>
                                  </p:childTnLst>
                                </p:cTn>
                              </p:par>
                            </p:childTnLst>
                          </p:cTn>
                        </p:par>
                        <p:par>
                          <p:cTn id="87" fill="hold" nodeType="afterGroup">
                            <p:stCondLst>
                              <p:cond delay="500"/>
                            </p:stCondLst>
                            <p:childTnLst>
                              <p:par>
                                <p:cTn id="88" presetID="9" presetClass="entr" presetSubtype="0" fill="hold" nodeType="afterEffect">
                                  <p:stCondLst>
                                    <p:cond delay="0"/>
                                  </p:stCondLst>
                                  <p:childTnLst>
                                    <p:set>
                                      <p:cBhvr>
                                        <p:cTn id="89" dur="1" fill="hold">
                                          <p:stCondLst>
                                            <p:cond delay="0"/>
                                          </p:stCondLst>
                                        </p:cTn>
                                        <p:tgtEl>
                                          <p:spTgt spid="945158"/>
                                        </p:tgtEl>
                                        <p:attrNameLst>
                                          <p:attrName>style.visibility</p:attrName>
                                        </p:attrNameLst>
                                      </p:cBhvr>
                                      <p:to>
                                        <p:strVal val="visible"/>
                                      </p:to>
                                    </p:set>
                                    <p:animEffect transition="in" filter="dissolve">
                                      <p:cBhvr>
                                        <p:cTn id="90" dur="500"/>
                                        <p:tgtEl>
                                          <p:spTgt spid="945158"/>
                                        </p:tgtEl>
                                      </p:cBhvr>
                                    </p:animEffect>
                                  </p:childTnLst>
                                </p:cTn>
                              </p:par>
                            </p:childTnLst>
                          </p:cTn>
                        </p:par>
                      </p:childTnLst>
                    </p:cTn>
                  </p:par>
                  <p:par>
                    <p:cTn id="91" fill="hold" nodeType="clickPar">
                      <p:stCondLst>
                        <p:cond delay="indefinite"/>
                      </p:stCondLst>
                      <p:childTnLst>
                        <p:par>
                          <p:cTn id="92" fill="hold" nodeType="withGroup">
                            <p:stCondLst>
                              <p:cond delay="0"/>
                            </p:stCondLst>
                            <p:childTnLst>
                              <p:par>
                                <p:cTn id="93" presetID="17" presetClass="entr" presetSubtype="10" fill="hold" grpId="0" nodeType="clickEffect">
                                  <p:stCondLst>
                                    <p:cond delay="0"/>
                                  </p:stCondLst>
                                  <p:childTnLst>
                                    <p:set>
                                      <p:cBhvr>
                                        <p:cTn id="94" dur="1" fill="hold">
                                          <p:stCondLst>
                                            <p:cond delay="0"/>
                                          </p:stCondLst>
                                        </p:cTn>
                                        <p:tgtEl>
                                          <p:spTgt spid="945161"/>
                                        </p:tgtEl>
                                        <p:attrNameLst>
                                          <p:attrName>style.visibility</p:attrName>
                                        </p:attrNameLst>
                                      </p:cBhvr>
                                      <p:to>
                                        <p:strVal val="visible"/>
                                      </p:to>
                                    </p:set>
                                    <p:anim calcmode="lin" valueType="num">
                                      <p:cBhvr>
                                        <p:cTn id="95" dur="1000" fill="hold"/>
                                        <p:tgtEl>
                                          <p:spTgt spid="945161"/>
                                        </p:tgtEl>
                                        <p:attrNameLst>
                                          <p:attrName>ppt_w</p:attrName>
                                        </p:attrNameLst>
                                      </p:cBhvr>
                                      <p:tavLst>
                                        <p:tav tm="0">
                                          <p:val>
                                            <p:fltVal val="0"/>
                                          </p:val>
                                        </p:tav>
                                        <p:tav tm="100000">
                                          <p:val>
                                            <p:strVal val="#ppt_w"/>
                                          </p:val>
                                        </p:tav>
                                      </p:tavLst>
                                    </p:anim>
                                    <p:anim calcmode="lin" valueType="num">
                                      <p:cBhvr>
                                        <p:cTn id="96" dur="1000" fill="hold"/>
                                        <p:tgtEl>
                                          <p:spTgt spid="945161"/>
                                        </p:tgtEl>
                                        <p:attrNameLst>
                                          <p:attrName>ppt_h</p:attrName>
                                        </p:attrNameLst>
                                      </p:cBhvr>
                                      <p:tavLst>
                                        <p:tav tm="0">
                                          <p:val>
                                            <p:strVal val="#ppt_h"/>
                                          </p:val>
                                        </p:tav>
                                        <p:tav tm="100000">
                                          <p:val>
                                            <p:strVal val="#ppt_h"/>
                                          </p:val>
                                        </p:tav>
                                      </p:tavLst>
                                    </p:anim>
                                  </p:childTnLst>
                                </p:cTn>
                              </p:par>
                            </p:childTnLst>
                          </p:cTn>
                        </p:par>
                        <p:par>
                          <p:cTn id="97" fill="hold" nodeType="afterGroup">
                            <p:stCondLst>
                              <p:cond delay="1000"/>
                            </p:stCondLst>
                            <p:childTnLst>
                              <p:par>
                                <p:cTn id="98" presetID="17" presetClass="entr" presetSubtype="10" fill="hold" grpId="0" nodeType="afterEffect">
                                  <p:stCondLst>
                                    <p:cond delay="0"/>
                                  </p:stCondLst>
                                  <p:childTnLst>
                                    <p:set>
                                      <p:cBhvr>
                                        <p:cTn id="99" dur="1" fill="hold">
                                          <p:stCondLst>
                                            <p:cond delay="0"/>
                                          </p:stCondLst>
                                        </p:cTn>
                                        <p:tgtEl>
                                          <p:spTgt spid="945163"/>
                                        </p:tgtEl>
                                        <p:attrNameLst>
                                          <p:attrName>style.visibility</p:attrName>
                                        </p:attrNameLst>
                                      </p:cBhvr>
                                      <p:to>
                                        <p:strVal val="visible"/>
                                      </p:to>
                                    </p:set>
                                    <p:anim calcmode="lin" valueType="num">
                                      <p:cBhvr>
                                        <p:cTn id="100" dur="1000" fill="hold"/>
                                        <p:tgtEl>
                                          <p:spTgt spid="945163"/>
                                        </p:tgtEl>
                                        <p:attrNameLst>
                                          <p:attrName>ppt_w</p:attrName>
                                        </p:attrNameLst>
                                      </p:cBhvr>
                                      <p:tavLst>
                                        <p:tav tm="0">
                                          <p:val>
                                            <p:fltVal val="0"/>
                                          </p:val>
                                        </p:tav>
                                        <p:tav tm="100000">
                                          <p:val>
                                            <p:strVal val="#ppt_w"/>
                                          </p:val>
                                        </p:tav>
                                      </p:tavLst>
                                    </p:anim>
                                    <p:anim calcmode="lin" valueType="num">
                                      <p:cBhvr>
                                        <p:cTn id="101" dur="1000" fill="hold"/>
                                        <p:tgtEl>
                                          <p:spTgt spid="945163"/>
                                        </p:tgtEl>
                                        <p:attrNameLst>
                                          <p:attrName>ppt_h</p:attrName>
                                        </p:attrNameLst>
                                      </p:cBhvr>
                                      <p:tavLst>
                                        <p:tav tm="0">
                                          <p:val>
                                            <p:strVal val="#ppt_h"/>
                                          </p:val>
                                        </p:tav>
                                        <p:tav tm="100000">
                                          <p:val>
                                            <p:strVal val="#ppt_h"/>
                                          </p:val>
                                        </p:tav>
                                      </p:tavLst>
                                    </p:anim>
                                  </p:childTnLst>
                                </p:cTn>
                              </p:par>
                            </p:childTnLst>
                          </p:cTn>
                        </p:par>
                        <p:par>
                          <p:cTn id="102" fill="hold" nodeType="afterGroup">
                            <p:stCondLst>
                              <p:cond delay="2000"/>
                            </p:stCondLst>
                            <p:childTnLst>
                              <p:par>
                                <p:cTn id="103" presetID="17" presetClass="entr" presetSubtype="10" fill="hold" grpId="0" nodeType="afterEffect">
                                  <p:stCondLst>
                                    <p:cond delay="0"/>
                                  </p:stCondLst>
                                  <p:childTnLst>
                                    <p:set>
                                      <p:cBhvr>
                                        <p:cTn id="104" dur="1" fill="hold">
                                          <p:stCondLst>
                                            <p:cond delay="0"/>
                                          </p:stCondLst>
                                        </p:cTn>
                                        <p:tgtEl>
                                          <p:spTgt spid="945164"/>
                                        </p:tgtEl>
                                        <p:attrNameLst>
                                          <p:attrName>style.visibility</p:attrName>
                                        </p:attrNameLst>
                                      </p:cBhvr>
                                      <p:to>
                                        <p:strVal val="visible"/>
                                      </p:to>
                                    </p:set>
                                    <p:anim calcmode="lin" valueType="num">
                                      <p:cBhvr>
                                        <p:cTn id="105" dur="1000" fill="hold"/>
                                        <p:tgtEl>
                                          <p:spTgt spid="945164"/>
                                        </p:tgtEl>
                                        <p:attrNameLst>
                                          <p:attrName>ppt_w</p:attrName>
                                        </p:attrNameLst>
                                      </p:cBhvr>
                                      <p:tavLst>
                                        <p:tav tm="0">
                                          <p:val>
                                            <p:fltVal val="0"/>
                                          </p:val>
                                        </p:tav>
                                        <p:tav tm="100000">
                                          <p:val>
                                            <p:strVal val="#ppt_w"/>
                                          </p:val>
                                        </p:tav>
                                      </p:tavLst>
                                    </p:anim>
                                    <p:anim calcmode="lin" valueType="num">
                                      <p:cBhvr>
                                        <p:cTn id="106" dur="1000" fill="hold"/>
                                        <p:tgtEl>
                                          <p:spTgt spid="945164"/>
                                        </p:tgtEl>
                                        <p:attrNameLst>
                                          <p:attrName>ppt_h</p:attrName>
                                        </p:attrNameLst>
                                      </p:cBhvr>
                                      <p:tavLst>
                                        <p:tav tm="0">
                                          <p:val>
                                            <p:strVal val="#ppt_h"/>
                                          </p:val>
                                        </p:tav>
                                        <p:tav tm="100000">
                                          <p:val>
                                            <p:strVal val="#ppt_h"/>
                                          </p:val>
                                        </p:tav>
                                      </p:tavLst>
                                    </p:anim>
                                  </p:childTnLst>
                                </p:cTn>
                              </p:par>
                            </p:childTnLst>
                          </p:cTn>
                        </p:par>
                        <p:par>
                          <p:cTn id="107" fill="hold" nodeType="afterGroup">
                            <p:stCondLst>
                              <p:cond delay="3000"/>
                            </p:stCondLst>
                            <p:childTnLst>
                              <p:par>
                                <p:cTn id="108" presetID="17" presetClass="entr" presetSubtype="10" fill="hold" grpId="0" nodeType="afterEffect">
                                  <p:stCondLst>
                                    <p:cond delay="0"/>
                                  </p:stCondLst>
                                  <p:childTnLst>
                                    <p:set>
                                      <p:cBhvr>
                                        <p:cTn id="109" dur="1" fill="hold">
                                          <p:stCondLst>
                                            <p:cond delay="0"/>
                                          </p:stCondLst>
                                        </p:cTn>
                                        <p:tgtEl>
                                          <p:spTgt spid="945162"/>
                                        </p:tgtEl>
                                        <p:attrNameLst>
                                          <p:attrName>style.visibility</p:attrName>
                                        </p:attrNameLst>
                                      </p:cBhvr>
                                      <p:to>
                                        <p:strVal val="visible"/>
                                      </p:to>
                                    </p:set>
                                    <p:anim calcmode="lin" valueType="num">
                                      <p:cBhvr>
                                        <p:cTn id="110" dur="1000" fill="hold"/>
                                        <p:tgtEl>
                                          <p:spTgt spid="945162"/>
                                        </p:tgtEl>
                                        <p:attrNameLst>
                                          <p:attrName>ppt_w</p:attrName>
                                        </p:attrNameLst>
                                      </p:cBhvr>
                                      <p:tavLst>
                                        <p:tav tm="0">
                                          <p:val>
                                            <p:fltVal val="0"/>
                                          </p:val>
                                        </p:tav>
                                        <p:tav tm="100000">
                                          <p:val>
                                            <p:strVal val="#ppt_w"/>
                                          </p:val>
                                        </p:tav>
                                      </p:tavLst>
                                    </p:anim>
                                    <p:anim calcmode="lin" valueType="num">
                                      <p:cBhvr>
                                        <p:cTn id="111" dur="1000" fill="hold"/>
                                        <p:tgtEl>
                                          <p:spTgt spid="945162"/>
                                        </p:tgtEl>
                                        <p:attrNameLst>
                                          <p:attrName>ppt_h</p:attrName>
                                        </p:attrNameLst>
                                      </p:cBhvr>
                                      <p:tavLst>
                                        <p:tav tm="0">
                                          <p:val>
                                            <p:strVal val="#ppt_h"/>
                                          </p:val>
                                        </p:tav>
                                        <p:tav tm="100000">
                                          <p:val>
                                            <p:strVal val="#ppt_h"/>
                                          </p:val>
                                        </p:tav>
                                      </p:tavLst>
                                    </p:anim>
                                  </p:childTnLst>
                                </p:cTn>
                              </p:par>
                            </p:childTnLst>
                          </p:cTn>
                        </p:par>
                        <p:par>
                          <p:cTn id="112" fill="hold" nodeType="afterGroup">
                            <p:stCondLst>
                              <p:cond delay="4000"/>
                            </p:stCondLst>
                            <p:childTnLst>
                              <p:par>
                                <p:cTn id="113" presetID="17" presetClass="entr" presetSubtype="10" fill="hold" grpId="0" nodeType="afterEffect">
                                  <p:stCondLst>
                                    <p:cond delay="0"/>
                                  </p:stCondLst>
                                  <p:childTnLst>
                                    <p:set>
                                      <p:cBhvr>
                                        <p:cTn id="114" dur="1" fill="hold">
                                          <p:stCondLst>
                                            <p:cond delay="0"/>
                                          </p:stCondLst>
                                        </p:cTn>
                                        <p:tgtEl>
                                          <p:spTgt spid="945177"/>
                                        </p:tgtEl>
                                        <p:attrNameLst>
                                          <p:attrName>style.visibility</p:attrName>
                                        </p:attrNameLst>
                                      </p:cBhvr>
                                      <p:to>
                                        <p:strVal val="visible"/>
                                      </p:to>
                                    </p:set>
                                    <p:anim calcmode="lin" valueType="num">
                                      <p:cBhvr>
                                        <p:cTn id="115" dur="1000" fill="hold"/>
                                        <p:tgtEl>
                                          <p:spTgt spid="945177"/>
                                        </p:tgtEl>
                                        <p:attrNameLst>
                                          <p:attrName>ppt_w</p:attrName>
                                        </p:attrNameLst>
                                      </p:cBhvr>
                                      <p:tavLst>
                                        <p:tav tm="0">
                                          <p:val>
                                            <p:fltVal val="0"/>
                                          </p:val>
                                        </p:tav>
                                        <p:tav tm="100000">
                                          <p:val>
                                            <p:strVal val="#ppt_w"/>
                                          </p:val>
                                        </p:tav>
                                      </p:tavLst>
                                    </p:anim>
                                    <p:anim calcmode="lin" valueType="num">
                                      <p:cBhvr>
                                        <p:cTn id="116" dur="1000" fill="hold"/>
                                        <p:tgtEl>
                                          <p:spTgt spid="945177"/>
                                        </p:tgtEl>
                                        <p:attrNameLst>
                                          <p:attrName>ppt_h</p:attrName>
                                        </p:attrNameLst>
                                      </p:cBhvr>
                                      <p:tavLst>
                                        <p:tav tm="0">
                                          <p:val>
                                            <p:strVal val="#ppt_h"/>
                                          </p:val>
                                        </p:tav>
                                        <p:tav tm="100000">
                                          <p:val>
                                            <p:strVal val="#ppt_h"/>
                                          </p:val>
                                        </p:tav>
                                      </p:tavLst>
                                    </p:anim>
                                  </p:childTnLst>
                                </p:cTn>
                              </p:par>
                            </p:childTnLst>
                          </p:cTn>
                        </p:par>
                        <p:par>
                          <p:cTn id="117" fill="hold" nodeType="afterGroup">
                            <p:stCondLst>
                              <p:cond delay="5000"/>
                            </p:stCondLst>
                            <p:childTnLst>
                              <p:par>
                                <p:cTn id="118" presetID="17" presetClass="entr" presetSubtype="10" fill="hold" grpId="0" nodeType="afterEffect">
                                  <p:stCondLst>
                                    <p:cond delay="0"/>
                                  </p:stCondLst>
                                  <p:childTnLst>
                                    <p:set>
                                      <p:cBhvr>
                                        <p:cTn id="119" dur="1" fill="hold">
                                          <p:stCondLst>
                                            <p:cond delay="0"/>
                                          </p:stCondLst>
                                        </p:cTn>
                                        <p:tgtEl>
                                          <p:spTgt spid="945176"/>
                                        </p:tgtEl>
                                        <p:attrNameLst>
                                          <p:attrName>style.visibility</p:attrName>
                                        </p:attrNameLst>
                                      </p:cBhvr>
                                      <p:to>
                                        <p:strVal val="visible"/>
                                      </p:to>
                                    </p:set>
                                    <p:anim calcmode="lin" valueType="num">
                                      <p:cBhvr>
                                        <p:cTn id="120" dur="1000" fill="hold"/>
                                        <p:tgtEl>
                                          <p:spTgt spid="945176"/>
                                        </p:tgtEl>
                                        <p:attrNameLst>
                                          <p:attrName>ppt_w</p:attrName>
                                        </p:attrNameLst>
                                      </p:cBhvr>
                                      <p:tavLst>
                                        <p:tav tm="0">
                                          <p:val>
                                            <p:fltVal val="0"/>
                                          </p:val>
                                        </p:tav>
                                        <p:tav tm="100000">
                                          <p:val>
                                            <p:strVal val="#ppt_w"/>
                                          </p:val>
                                        </p:tav>
                                      </p:tavLst>
                                    </p:anim>
                                    <p:anim calcmode="lin" valueType="num">
                                      <p:cBhvr>
                                        <p:cTn id="121" dur="1000" fill="hold"/>
                                        <p:tgtEl>
                                          <p:spTgt spid="945176"/>
                                        </p:tgtEl>
                                        <p:attrNameLst>
                                          <p:attrName>ppt_h</p:attrName>
                                        </p:attrNameLst>
                                      </p:cBhvr>
                                      <p:tavLst>
                                        <p:tav tm="0">
                                          <p:val>
                                            <p:strVal val="#ppt_h"/>
                                          </p:val>
                                        </p:tav>
                                        <p:tav tm="100000">
                                          <p:val>
                                            <p:strVal val="#ppt_h"/>
                                          </p:val>
                                        </p:tav>
                                      </p:tavLst>
                                    </p:anim>
                                  </p:childTnLst>
                                </p:cTn>
                              </p:par>
                            </p:childTnLst>
                          </p:cTn>
                        </p:par>
                        <p:par>
                          <p:cTn id="122" fill="hold" nodeType="afterGroup">
                            <p:stCondLst>
                              <p:cond delay="6000"/>
                            </p:stCondLst>
                            <p:childTnLst>
                              <p:par>
                                <p:cTn id="123" presetID="17" presetClass="entr" presetSubtype="10" fill="hold" grpId="0" nodeType="afterEffect">
                                  <p:stCondLst>
                                    <p:cond delay="0"/>
                                  </p:stCondLst>
                                  <p:childTnLst>
                                    <p:set>
                                      <p:cBhvr>
                                        <p:cTn id="124" dur="1" fill="hold">
                                          <p:stCondLst>
                                            <p:cond delay="0"/>
                                          </p:stCondLst>
                                        </p:cTn>
                                        <p:tgtEl>
                                          <p:spTgt spid="945165"/>
                                        </p:tgtEl>
                                        <p:attrNameLst>
                                          <p:attrName>style.visibility</p:attrName>
                                        </p:attrNameLst>
                                      </p:cBhvr>
                                      <p:to>
                                        <p:strVal val="visible"/>
                                      </p:to>
                                    </p:set>
                                    <p:anim calcmode="lin" valueType="num">
                                      <p:cBhvr>
                                        <p:cTn id="125" dur="1000" fill="hold"/>
                                        <p:tgtEl>
                                          <p:spTgt spid="945165"/>
                                        </p:tgtEl>
                                        <p:attrNameLst>
                                          <p:attrName>ppt_w</p:attrName>
                                        </p:attrNameLst>
                                      </p:cBhvr>
                                      <p:tavLst>
                                        <p:tav tm="0">
                                          <p:val>
                                            <p:fltVal val="0"/>
                                          </p:val>
                                        </p:tav>
                                        <p:tav tm="100000">
                                          <p:val>
                                            <p:strVal val="#ppt_w"/>
                                          </p:val>
                                        </p:tav>
                                      </p:tavLst>
                                    </p:anim>
                                    <p:anim calcmode="lin" valueType="num">
                                      <p:cBhvr>
                                        <p:cTn id="126" dur="1000" fill="hold"/>
                                        <p:tgtEl>
                                          <p:spTgt spid="945165"/>
                                        </p:tgtEl>
                                        <p:attrNameLst>
                                          <p:attrName>ppt_h</p:attrName>
                                        </p:attrNameLst>
                                      </p:cBhvr>
                                      <p:tavLst>
                                        <p:tav tm="0">
                                          <p:val>
                                            <p:strVal val="#ppt_h"/>
                                          </p:val>
                                        </p:tav>
                                        <p:tav tm="100000">
                                          <p:val>
                                            <p:strVal val="#ppt_h"/>
                                          </p:val>
                                        </p:tav>
                                      </p:tavLst>
                                    </p:anim>
                                  </p:childTnLst>
                                </p:cTn>
                              </p:par>
                            </p:childTnLst>
                          </p:cTn>
                        </p:par>
                      </p:childTnLst>
                    </p:cTn>
                  </p:par>
                  <p:par>
                    <p:cTn id="127" fill="hold" nodeType="clickPar">
                      <p:stCondLst>
                        <p:cond delay="indefinite"/>
                      </p:stCondLst>
                      <p:childTnLst>
                        <p:par>
                          <p:cTn id="128" fill="hold" nodeType="withGroup">
                            <p:stCondLst>
                              <p:cond delay="0"/>
                            </p:stCondLst>
                            <p:childTnLst>
                              <p:par>
                                <p:cTn id="129" presetID="17" presetClass="entr" presetSubtype="1" fill="hold" grpId="0" nodeType="clickEffect">
                                  <p:stCondLst>
                                    <p:cond delay="0"/>
                                  </p:stCondLst>
                                  <p:childTnLst>
                                    <p:set>
                                      <p:cBhvr>
                                        <p:cTn id="130" dur="1" fill="hold">
                                          <p:stCondLst>
                                            <p:cond delay="0"/>
                                          </p:stCondLst>
                                        </p:cTn>
                                        <p:tgtEl>
                                          <p:spTgt spid="945187"/>
                                        </p:tgtEl>
                                        <p:attrNameLst>
                                          <p:attrName>style.visibility</p:attrName>
                                        </p:attrNameLst>
                                      </p:cBhvr>
                                      <p:to>
                                        <p:strVal val="visible"/>
                                      </p:to>
                                    </p:set>
                                    <p:anim calcmode="lin" valueType="num">
                                      <p:cBhvr>
                                        <p:cTn id="131" dur="500" fill="hold"/>
                                        <p:tgtEl>
                                          <p:spTgt spid="945187"/>
                                        </p:tgtEl>
                                        <p:attrNameLst>
                                          <p:attrName>ppt_x</p:attrName>
                                        </p:attrNameLst>
                                      </p:cBhvr>
                                      <p:tavLst>
                                        <p:tav tm="0">
                                          <p:val>
                                            <p:strVal val="#ppt_x"/>
                                          </p:val>
                                        </p:tav>
                                        <p:tav tm="100000">
                                          <p:val>
                                            <p:strVal val="#ppt_x"/>
                                          </p:val>
                                        </p:tav>
                                      </p:tavLst>
                                    </p:anim>
                                    <p:anim calcmode="lin" valueType="num">
                                      <p:cBhvr>
                                        <p:cTn id="132" dur="500" fill="hold"/>
                                        <p:tgtEl>
                                          <p:spTgt spid="945187"/>
                                        </p:tgtEl>
                                        <p:attrNameLst>
                                          <p:attrName>ppt_y</p:attrName>
                                        </p:attrNameLst>
                                      </p:cBhvr>
                                      <p:tavLst>
                                        <p:tav tm="0">
                                          <p:val>
                                            <p:strVal val="#ppt_y-#ppt_h/2"/>
                                          </p:val>
                                        </p:tav>
                                        <p:tav tm="100000">
                                          <p:val>
                                            <p:strVal val="#ppt_y"/>
                                          </p:val>
                                        </p:tav>
                                      </p:tavLst>
                                    </p:anim>
                                    <p:anim calcmode="lin" valueType="num">
                                      <p:cBhvr>
                                        <p:cTn id="133" dur="500" fill="hold"/>
                                        <p:tgtEl>
                                          <p:spTgt spid="945187"/>
                                        </p:tgtEl>
                                        <p:attrNameLst>
                                          <p:attrName>ppt_w</p:attrName>
                                        </p:attrNameLst>
                                      </p:cBhvr>
                                      <p:tavLst>
                                        <p:tav tm="0">
                                          <p:val>
                                            <p:strVal val="#ppt_w"/>
                                          </p:val>
                                        </p:tav>
                                        <p:tav tm="100000">
                                          <p:val>
                                            <p:strVal val="#ppt_w"/>
                                          </p:val>
                                        </p:tav>
                                      </p:tavLst>
                                    </p:anim>
                                    <p:anim calcmode="lin" valueType="num">
                                      <p:cBhvr>
                                        <p:cTn id="134" dur="500" fill="hold"/>
                                        <p:tgtEl>
                                          <p:spTgt spid="945187"/>
                                        </p:tgtEl>
                                        <p:attrNameLst>
                                          <p:attrName>ppt_h</p:attrName>
                                        </p:attrNameLst>
                                      </p:cBhvr>
                                      <p:tavLst>
                                        <p:tav tm="0">
                                          <p:val>
                                            <p:fltVal val="0"/>
                                          </p:val>
                                        </p:tav>
                                        <p:tav tm="100000">
                                          <p:val>
                                            <p:strVal val="#ppt_h"/>
                                          </p:val>
                                        </p:tav>
                                      </p:tavLst>
                                    </p:anim>
                                  </p:childTnLst>
                                </p:cTn>
                              </p:par>
                            </p:childTnLst>
                          </p:cTn>
                        </p:par>
                        <p:par>
                          <p:cTn id="135" fill="hold" nodeType="afterGroup">
                            <p:stCondLst>
                              <p:cond delay="500"/>
                            </p:stCondLst>
                            <p:childTnLst>
                              <p:par>
                                <p:cTn id="136" presetID="9" presetClass="entr" presetSubtype="0" fill="hold" nodeType="afterEffect">
                                  <p:stCondLst>
                                    <p:cond delay="0"/>
                                  </p:stCondLst>
                                  <p:childTnLst>
                                    <p:set>
                                      <p:cBhvr>
                                        <p:cTn id="137" dur="1" fill="hold">
                                          <p:stCondLst>
                                            <p:cond delay="0"/>
                                          </p:stCondLst>
                                        </p:cTn>
                                        <p:tgtEl>
                                          <p:spTgt spid="945154"/>
                                        </p:tgtEl>
                                        <p:attrNameLst>
                                          <p:attrName>style.visibility</p:attrName>
                                        </p:attrNameLst>
                                      </p:cBhvr>
                                      <p:to>
                                        <p:strVal val="visible"/>
                                      </p:to>
                                    </p:set>
                                    <p:animEffect transition="in" filter="dissolve">
                                      <p:cBhvr>
                                        <p:cTn id="138" dur="500"/>
                                        <p:tgtEl>
                                          <p:spTgt spid="945154"/>
                                        </p:tgtEl>
                                      </p:cBhvr>
                                    </p:animEffect>
                                  </p:childTnLst>
                                </p:cTn>
                              </p:par>
                            </p:childTnLst>
                          </p:cTn>
                        </p:par>
                      </p:childTnLst>
                    </p:cTn>
                  </p:par>
                  <p:par>
                    <p:cTn id="139" fill="hold" nodeType="clickPar">
                      <p:stCondLst>
                        <p:cond delay="indefinite"/>
                      </p:stCondLst>
                      <p:childTnLst>
                        <p:par>
                          <p:cTn id="140" fill="hold" nodeType="withGroup">
                            <p:stCondLst>
                              <p:cond delay="0"/>
                            </p:stCondLst>
                            <p:childTnLst>
                              <p:par>
                                <p:cTn id="141" presetID="53" presetClass="entr" presetSubtype="0" fill="hold" grpId="0" nodeType="clickEffect">
                                  <p:stCondLst>
                                    <p:cond delay="0"/>
                                  </p:stCondLst>
                                  <p:childTnLst>
                                    <p:set>
                                      <p:cBhvr>
                                        <p:cTn id="142" dur="1" fill="hold">
                                          <p:stCondLst>
                                            <p:cond delay="0"/>
                                          </p:stCondLst>
                                        </p:cTn>
                                        <p:tgtEl>
                                          <p:spTgt spid="945173"/>
                                        </p:tgtEl>
                                        <p:attrNameLst>
                                          <p:attrName>style.visibility</p:attrName>
                                        </p:attrNameLst>
                                      </p:cBhvr>
                                      <p:to>
                                        <p:strVal val="visible"/>
                                      </p:to>
                                    </p:set>
                                    <p:anim calcmode="lin" valueType="num">
                                      <p:cBhvr>
                                        <p:cTn id="143" dur="1000" fill="hold"/>
                                        <p:tgtEl>
                                          <p:spTgt spid="945173"/>
                                        </p:tgtEl>
                                        <p:attrNameLst>
                                          <p:attrName>ppt_w</p:attrName>
                                        </p:attrNameLst>
                                      </p:cBhvr>
                                      <p:tavLst>
                                        <p:tav tm="0">
                                          <p:val>
                                            <p:fltVal val="0"/>
                                          </p:val>
                                        </p:tav>
                                        <p:tav tm="100000">
                                          <p:val>
                                            <p:strVal val="#ppt_w"/>
                                          </p:val>
                                        </p:tav>
                                      </p:tavLst>
                                    </p:anim>
                                    <p:anim calcmode="lin" valueType="num">
                                      <p:cBhvr>
                                        <p:cTn id="144" dur="1000" fill="hold"/>
                                        <p:tgtEl>
                                          <p:spTgt spid="945173"/>
                                        </p:tgtEl>
                                        <p:attrNameLst>
                                          <p:attrName>ppt_h</p:attrName>
                                        </p:attrNameLst>
                                      </p:cBhvr>
                                      <p:tavLst>
                                        <p:tav tm="0">
                                          <p:val>
                                            <p:fltVal val="0"/>
                                          </p:val>
                                        </p:tav>
                                        <p:tav tm="100000">
                                          <p:val>
                                            <p:strVal val="#ppt_h"/>
                                          </p:val>
                                        </p:tav>
                                      </p:tavLst>
                                    </p:anim>
                                    <p:animEffect transition="in" filter="fade">
                                      <p:cBhvr>
                                        <p:cTn id="145" dur="1000"/>
                                        <p:tgtEl>
                                          <p:spTgt spid="945173"/>
                                        </p:tgtEl>
                                      </p:cBhvr>
                                    </p:animEffect>
                                  </p:childTnLst>
                                </p:cTn>
                              </p:par>
                            </p:childTnLst>
                          </p:cTn>
                        </p:par>
                        <p:par>
                          <p:cTn id="146" fill="hold" nodeType="afterGroup">
                            <p:stCondLst>
                              <p:cond delay="1000"/>
                            </p:stCondLst>
                            <p:childTnLst>
                              <p:par>
                                <p:cTn id="147" presetID="53" presetClass="entr" presetSubtype="0" fill="hold" grpId="0" nodeType="afterEffect">
                                  <p:stCondLst>
                                    <p:cond delay="0"/>
                                  </p:stCondLst>
                                  <p:childTnLst>
                                    <p:set>
                                      <p:cBhvr>
                                        <p:cTn id="148" dur="1" fill="hold">
                                          <p:stCondLst>
                                            <p:cond delay="0"/>
                                          </p:stCondLst>
                                        </p:cTn>
                                        <p:tgtEl>
                                          <p:spTgt spid="945174"/>
                                        </p:tgtEl>
                                        <p:attrNameLst>
                                          <p:attrName>style.visibility</p:attrName>
                                        </p:attrNameLst>
                                      </p:cBhvr>
                                      <p:to>
                                        <p:strVal val="visible"/>
                                      </p:to>
                                    </p:set>
                                    <p:anim calcmode="lin" valueType="num">
                                      <p:cBhvr>
                                        <p:cTn id="149" dur="1000" fill="hold"/>
                                        <p:tgtEl>
                                          <p:spTgt spid="945174"/>
                                        </p:tgtEl>
                                        <p:attrNameLst>
                                          <p:attrName>ppt_w</p:attrName>
                                        </p:attrNameLst>
                                      </p:cBhvr>
                                      <p:tavLst>
                                        <p:tav tm="0">
                                          <p:val>
                                            <p:fltVal val="0"/>
                                          </p:val>
                                        </p:tav>
                                        <p:tav tm="100000">
                                          <p:val>
                                            <p:strVal val="#ppt_w"/>
                                          </p:val>
                                        </p:tav>
                                      </p:tavLst>
                                    </p:anim>
                                    <p:anim calcmode="lin" valueType="num">
                                      <p:cBhvr>
                                        <p:cTn id="150" dur="1000" fill="hold"/>
                                        <p:tgtEl>
                                          <p:spTgt spid="945174"/>
                                        </p:tgtEl>
                                        <p:attrNameLst>
                                          <p:attrName>ppt_h</p:attrName>
                                        </p:attrNameLst>
                                      </p:cBhvr>
                                      <p:tavLst>
                                        <p:tav tm="0">
                                          <p:val>
                                            <p:fltVal val="0"/>
                                          </p:val>
                                        </p:tav>
                                        <p:tav tm="100000">
                                          <p:val>
                                            <p:strVal val="#ppt_h"/>
                                          </p:val>
                                        </p:tav>
                                      </p:tavLst>
                                    </p:anim>
                                    <p:animEffect transition="in" filter="fade">
                                      <p:cBhvr>
                                        <p:cTn id="151" dur="1000"/>
                                        <p:tgtEl>
                                          <p:spTgt spid="945174"/>
                                        </p:tgtEl>
                                      </p:cBhvr>
                                    </p:animEffect>
                                  </p:childTnLst>
                                </p:cTn>
                              </p:par>
                            </p:childTnLst>
                          </p:cTn>
                        </p:par>
                        <p:par>
                          <p:cTn id="152" fill="hold" nodeType="afterGroup">
                            <p:stCondLst>
                              <p:cond delay="2000"/>
                            </p:stCondLst>
                            <p:childTnLst>
                              <p:par>
                                <p:cTn id="153" presetID="53" presetClass="entr" presetSubtype="0" fill="hold" grpId="0" nodeType="afterEffect">
                                  <p:stCondLst>
                                    <p:cond delay="0"/>
                                  </p:stCondLst>
                                  <p:childTnLst>
                                    <p:set>
                                      <p:cBhvr>
                                        <p:cTn id="154" dur="1" fill="hold">
                                          <p:stCondLst>
                                            <p:cond delay="0"/>
                                          </p:stCondLst>
                                        </p:cTn>
                                        <p:tgtEl>
                                          <p:spTgt spid="945175"/>
                                        </p:tgtEl>
                                        <p:attrNameLst>
                                          <p:attrName>style.visibility</p:attrName>
                                        </p:attrNameLst>
                                      </p:cBhvr>
                                      <p:to>
                                        <p:strVal val="visible"/>
                                      </p:to>
                                    </p:set>
                                    <p:anim calcmode="lin" valueType="num">
                                      <p:cBhvr>
                                        <p:cTn id="155" dur="1000" fill="hold"/>
                                        <p:tgtEl>
                                          <p:spTgt spid="945175"/>
                                        </p:tgtEl>
                                        <p:attrNameLst>
                                          <p:attrName>ppt_w</p:attrName>
                                        </p:attrNameLst>
                                      </p:cBhvr>
                                      <p:tavLst>
                                        <p:tav tm="0">
                                          <p:val>
                                            <p:fltVal val="0"/>
                                          </p:val>
                                        </p:tav>
                                        <p:tav tm="100000">
                                          <p:val>
                                            <p:strVal val="#ppt_w"/>
                                          </p:val>
                                        </p:tav>
                                      </p:tavLst>
                                    </p:anim>
                                    <p:anim calcmode="lin" valueType="num">
                                      <p:cBhvr>
                                        <p:cTn id="156" dur="1000" fill="hold"/>
                                        <p:tgtEl>
                                          <p:spTgt spid="945175"/>
                                        </p:tgtEl>
                                        <p:attrNameLst>
                                          <p:attrName>ppt_h</p:attrName>
                                        </p:attrNameLst>
                                      </p:cBhvr>
                                      <p:tavLst>
                                        <p:tav tm="0">
                                          <p:val>
                                            <p:fltVal val="0"/>
                                          </p:val>
                                        </p:tav>
                                        <p:tav tm="100000">
                                          <p:val>
                                            <p:strVal val="#ppt_h"/>
                                          </p:val>
                                        </p:tav>
                                      </p:tavLst>
                                    </p:anim>
                                    <p:animEffect transition="in" filter="fade">
                                      <p:cBhvr>
                                        <p:cTn id="157" dur="1000"/>
                                        <p:tgtEl>
                                          <p:spTgt spid="945175"/>
                                        </p:tgtEl>
                                      </p:cBhvr>
                                    </p:animEffect>
                                  </p:childTnLst>
                                </p:cTn>
                              </p:par>
                            </p:childTnLst>
                          </p:cTn>
                        </p:par>
                      </p:childTnLst>
                    </p:cTn>
                  </p:par>
                  <p:par>
                    <p:cTn id="158" fill="hold" nodeType="clickPar">
                      <p:stCondLst>
                        <p:cond delay="indefinite"/>
                      </p:stCondLst>
                      <p:childTnLst>
                        <p:par>
                          <p:cTn id="159" fill="hold" nodeType="withGroup">
                            <p:stCondLst>
                              <p:cond delay="0"/>
                            </p:stCondLst>
                            <p:childTnLst>
                              <p:par>
                                <p:cTn id="160" presetID="53" presetClass="entr" presetSubtype="0" fill="hold" grpId="0" nodeType="clickEffect">
                                  <p:stCondLst>
                                    <p:cond delay="0"/>
                                  </p:stCondLst>
                                  <p:childTnLst>
                                    <p:set>
                                      <p:cBhvr>
                                        <p:cTn id="161" dur="1" fill="hold">
                                          <p:stCondLst>
                                            <p:cond delay="0"/>
                                          </p:stCondLst>
                                        </p:cTn>
                                        <p:tgtEl>
                                          <p:spTgt spid="945178"/>
                                        </p:tgtEl>
                                        <p:attrNameLst>
                                          <p:attrName>style.visibility</p:attrName>
                                        </p:attrNameLst>
                                      </p:cBhvr>
                                      <p:to>
                                        <p:strVal val="visible"/>
                                      </p:to>
                                    </p:set>
                                    <p:anim calcmode="lin" valueType="num">
                                      <p:cBhvr>
                                        <p:cTn id="162" dur="500" fill="hold"/>
                                        <p:tgtEl>
                                          <p:spTgt spid="945178"/>
                                        </p:tgtEl>
                                        <p:attrNameLst>
                                          <p:attrName>ppt_w</p:attrName>
                                        </p:attrNameLst>
                                      </p:cBhvr>
                                      <p:tavLst>
                                        <p:tav tm="0">
                                          <p:val>
                                            <p:fltVal val="0"/>
                                          </p:val>
                                        </p:tav>
                                        <p:tav tm="100000">
                                          <p:val>
                                            <p:strVal val="#ppt_w"/>
                                          </p:val>
                                        </p:tav>
                                      </p:tavLst>
                                    </p:anim>
                                    <p:anim calcmode="lin" valueType="num">
                                      <p:cBhvr>
                                        <p:cTn id="163" dur="500" fill="hold"/>
                                        <p:tgtEl>
                                          <p:spTgt spid="945178"/>
                                        </p:tgtEl>
                                        <p:attrNameLst>
                                          <p:attrName>ppt_h</p:attrName>
                                        </p:attrNameLst>
                                      </p:cBhvr>
                                      <p:tavLst>
                                        <p:tav tm="0">
                                          <p:val>
                                            <p:fltVal val="0"/>
                                          </p:val>
                                        </p:tav>
                                        <p:tav tm="100000">
                                          <p:val>
                                            <p:strVal val="#ppt_h"/>
                                          </p:val>
                                        </p:tav>
                                      </p:tavLst>
                                    </p:anim>
                                    <p:animEffect transition="in" filter="fade">
                                      <p:cBhvr>
                                        <p:cTn id="164" dur="500"/>
                                        <p:tgtEl>
                                          <p:spTgt spid="945178"/>
                                        </p:tgtEl>
                                      </p:cBhvr>
                                    </p:animEffect>
                                  </p:childTnLst>
                                </p:cTn>
                              </p:par>
                              <p:par>
                                <p:cTn id="165" presetID="53" presetClass="entr" presetSubtype="0" fill="hold" grpId="0" nodeType="withEffect">
                                  <p:stCondLst>
                                    <p:cond delay="0"/>
                                  </p:stCondLst>
                                  <p:childTnLst>
                                    <p:set>
                                      <p:cBhvr>
                                        <p:cTn id="166" dur="1" fill="hold">
                                          <p:stCondLst>
                                            <p:cond delay="0"/>
                                          </p:stCondLst>
                                        </p:cTn>
                                        <p:tgtEl>
                                          <p:spTgt spid="945181"/>
                                        </p:tgtEl>
                                        <p:attrNameLst>
                                          <p:attrName>style.visibility</p:attrName>
                                        </p:attrNameLst>
                                      </p:cBhvr>
                                      <p:to>
                                        <p:strVal val="visible"/>
                                      </p:to>
                                    </p:set>
                                    <p:anim calcmode="lin" valueType="num">
                                      <p:cBhvr>
                                        <p:cTn id="167" dur="500" fill="hold"/>
                                        <p:tgtEl>
                                          <p:spTgt spid="945181"/>
                                        </p:tgtEl>
                                        <p:attrNameLst>
                                          <p:attrName>ppt_w</p:attrName>
                                        </p:attrNameLst>
                                      </p:cBhvr>
                                      <p:tavLst>
                                        <p:tav tm="0">
                                          <p:val>
                                            <p:fltVal val="0"/>
                                          </p:val>
                                        </p:tav>
                                        <p:tav tm="100000">
                                          <p:val>
                                            <p:strVal val="#ppt_w"/>
                                          </p:val>
                                        </p:tav>
                                      </p:tavLst>
                                    </p:anim>
                                    <p:anim calcmode="lin" valueType="num">
                                      <p:cBhvr>
                                        <p:cTn id="168" dur="500" fill="hold"/>
                                        <p:tgtEl>
                                          <p:spTgt spid="945181"/>
                                        </p:tgtEl>
                                        <p:attrNameLst>
                                          <p:attrName>ppt_h</p:attrName>
                                        </p:attrNameLst>
                                      </p:cBhvr>
                                      <p:tavLst>
                                        <p:tav tm="0">
                                          <p:val>
                                            <p:fltVal val="0"/>
                                          </p:val>
                                        </p:tav>
                                        <p:tav tm="100000">
                                          <p:val>
                                            <p:strVal val="#ppt_h"/>
                                          </p:val>
                                        </p:tav>
                                      </p:tavLst>
                                    </p:anim>
                                    <p:animEffect transition="in" filter="fade">
                                      <p:cBhvr>
                                        <p:cTn id="169" dur="500"/>
                                        <p:tgtEl>
                                          <p:spTgt spid="945181"/>
                                        </p:tgtEl>
                                      </p:cBhvr>
                                    </p:animEffect>
                                  </p:childTnLst>
                                </p:cTn>
                              </p:par>
                              <p:par>
                                <p:cTn id="170" presetID="53" presetClass="entr" presetSubtype="0" fill="hold" grpId="0" nodeType="withEffect">
                                  <p:stCondLst>
                                    <p:cond delay="0"/>
                                  </p:stCondLst>
                                  <p:childTnLst>
                                    <p:set>
                                      <p:cBhvr>
                                        <p:cTn id="171" dur="1" fill="hold">
                                          <p:stCondLst>
                                            <p:cond delay="0"/>
                                          </p:stCondLst>
                                        </p:cTn>
                                        <p:tgtEl>
                                          <p:spTgt spid="945180"/>
                                        </p:tgtEl>
                                        <p:attrNameLst>
                                          <p:attrName>style.visibility</p:attrName>
                                        </p:attrNameLst>
                                      </p:cBhvr>
                                      <p:to>
                                        <p:strVal val="visible"/>
                                      </p:to>
                                    </p:set>
                                    <p:anim calcmode="lin" valueType="num">
                                      <p:cBhvr>
                                        <p:cTn id="172" dur="500" fill="hold"/>
                                        <p:tgtEl>
                                          <p:spTgt spid="945180"/>
                                        </p:tgtEl>
                                        <p:attrNameLst>
                                          <p:attrName>ppt_w</p:attrName>
                                        </p:attrNameLst>
                                      </p:cBhvr>
                                      <p:tavLst>
                                        <p:tav tm="0">
                                          <p:val>
                                            <p:fltVal val="0"/>
                                          </p:val>
                                        </p:tav>
                                        <p:tav tm="100000">
                                          <p:val>
                                            <p:strVal val="#ppt_w"/>
                                          </p:val>
                                        </p:tav>
                                      </p:tavLst>
                                    </p:anim>
                                    <p:anim calcmode="lin" valueType="num">
                                      <p:cBhvr>
                                        <p:cTn id="173" dur="500" fill="hold"/>
                                        <p:tgtEl>
                                          <p:spTgt spid="945180"/>
                                        </p:tgtEl>
                                        <p:attrNameLst>
                                          <p:attrName>ppt_h</p:attrName>
                                        </p:attrNameLst>
                                      </p:cBhvr>
                                      <p:tavLst>
                                        <p:tav tm="0">
                                          <p:val>
                                            <p:fltVal val="0"/>
                                          </p:val>
                                        </p:tav>
                                        <p:tav tm="100000">
                                          <p:val>
                                            <p:strVal val="#ppt_h"/>
                                          </p:val>
                                        </p:tav>
                                      </p:tavLst>
                                    </p:anim>
                                    <p:animEffect transition="in" filter="fade">
                                      <p:cBhvr>
                                        <p:cTn id="174" dur="500"/>
                                        <p:tgtEl>
                                          <p:spTgt spid="945180"/>
                                        </p:tgtEl>
                                      </p:cBhvr>
                                    </p:animEffect>
                                  </p:childTnLst>
                                </p:cTn>
                              </p:par>
                              <p:par>
                                <p:cTn id="175" presetID="53" presetClass="entr" presetSubtype="0" fill="hold" grpId="0" nodeType="withEffect">
                                  <p:stCondLst>
                                    <p:cond delay="0"/>
                                  </p:stCondLst>
                                  <p:childTnLst>
                                    <p:set>
                                      <p:cBhvr>
                                        <p:cTn id="176" dur="1" fill="hold">
                                          <p:stCondLst>
                                            <p:cond delay="0"/>
                                          </p:stCondLst>
                                        </p:cTn>
                                        <p:tgtEl>
                                          <p:spTgt spid="945179"/>
                                        </p:tgtEl>
                                        <p:attrNameLst>
                                          <p:attrName>style.visibility</p:attrName>
                                        </p:attrNameLst>
                                      </p:cBhvr>
                                      <p:to>
                                        <p:strVal val="visible"/>
                                      </p:to>
                                    </p:set>
                                    <p:anim calcmode="lin" valueType="num">
                                      <p:cBhvr>
                                        <p:cTn id="177" dur="500" fill="hold"/>
                                        <p:tgtEl>
                                          <p:spTgt spid="945179"/>
                                        </p:tgtEl>
                                        <p:attrNameLst>
                                          <p:attrName>ppt_w</p:attrName>
                                        </p:attrNameLst>
                                      </p:cBhvr>
                                      <p:tavLst>
                                        <p:tav tm="0">
                                          <p:val>
                                            <p:fltVal val="0"/>
                                          </p:val>
                                        </p:tav>
                                        <p:tav tm="100000">
                                          <p:val>
                                            <p:strVal val="#ppt_w"/>
                                          </p:val>
                                        </p:tav>
                                      </p:tavLst>
                                    </p:anim>
                                    <p:anim calcmode="lin" valueType="num">
                                      <p:cBhvr>
                                        <p:cTn id="178" dur="500" fill="hold"/>
                                        <p:tgtEl>
                                          <p:spTgt spid="945179"/>
                                        </p:tgtEl>
                                        <p:attrNameLst>
                                          <p:attrName>ppt_h</p:attrName>
                                        </p:attrNameLst>
                                      </p:cBhvr>
                                      <p:tavLst>
                                        <p:tav tm="0">
                                          <p:val>
                                            <p:fltVal val="0"/>
                                          </p:val>
                                        </p:tav>
                                        <p:tav tm="100000">
                                          <p:val>
                                            <p:strVal val="#ppt_h"/>
                                          </p:val>
                                        </p:tav>
                                      </p:tavLst>
                                    </p:anim>
                                    <p:animEffect transition="in" filter="fade">
                                      <p:cBhvr>
                                        <p:cTn id="179" dur="500"/>
                                        <p:tgtEl>
                                          <p:spTgt spid="945179"/>
                                        </p:tgtEl>
                                      </p:cBhvr>
                                    </p:animEffect>
                                  </p:childTnLst>
                                </p:cTn>
                              </p:par>
                              <p:par>
                                <p:cTn id="180" presetID="53" presetClass="entr" presetSubtype="0" fill="hold" grpId="0" nodeType="withEffect">
                                  <p:stCondLst>
                                    <p:cond delay="0"/>
                                  </p:stCondLst>
                                  <p:childTnLst>
                                    <p:set>
                                      <p:cBhvr>
                                        <p:cTn id="181" dur="1" fill="hold">
                                          <p:stCondLst>
                                            <p:cond delay="0"/>
                                          </p:stCondLst>
                                        </p:cTn>
                                        <p:tgtEl>
                                          <p:spTgt spid="945182"/>
                                        </p:tgtEl>
                                        <p:attrNameLst>
                                          <p:attrName>style.visibility</p:attrName>
                                        </p:attrNameLst>
                                      </p:cBhvr>
                                      <p:to>
                                        <p:strVal val="visible"/>
                                      </p:to>
                                    </p:set>
                                    <p:anim calcmode="lin" valueType="num">
                                      <p:cBhvr>
                                        <p:cTn id="182" dur="500" fill="hold"/>
                                        <p:tgtEl>
                                          <p:spTgt spid="945182"/>
                                        </p:tgtEl>
                                        <p:attrNameLst>
                                          <p:attrName>ppt_w</p:attrName>
                                        </p:attrNameLst>
                                      </p:cBhvr>
                                      <p:tavLst>
                                        <p:tav tm="0">
                                          <p:val>
                                            <p:fltVal val="0"/>
                                          </p:val>
                                        </p:tav>
                                        <p:tav tm="100000">
                                          <p:val>
                                            <p:strVal val="#ppt_w"/>
                                          </p:val>
                                        </p:tav>
                                      </p:tavLst>
                                    </p:anim>
                                    <p:anim calcmode="lin" valueType="num">
                                      <p:cBhvr>
                                        <p:cTn id="183" dur="500" fill="hold"/>
                                        <p:tgtEl>
                                          <p:spTgt spid="945182"/>
                                        </p:tgtEl>
                                        <p:attrNameLst>
                                          <p:attrName>ppt_h</p:attrName>
                                        </p:attrNameLst>
                                      </p:cBhvr>
                                      <p:tavLst>
                                        <p:tav tm="0">
                                          <p:val>
                                            <p:fltVal val="0"/>
                                          </p:val>
                                        </p:tav>
                                        <p:tav tm="100000">
                                          <p:val>
                                            <p:strVal val="#ppt_h"/>
                                          </p:val>
                                        </p:tav>
                                      </p:tavLst>
                                    </p:anim>
                                    <p:animEffect transition="in" filter="fade">
                                      <p:cBhvr>
                                        <p:cTn id="184" dur="500"/>
                                        <p:tgtEl>
                                          <p:spTgt spid="945182"/>
                                        </p:tgtEl>
                                      </p:cBhvr>
                                    </p:animEffect>
                                  </p:childTnLst>
                                </p:cTn>
                              </p:par>
                              <p:par>
                                <p:cTn id="185" presetID="53" presetClass="entr" presetSubtype="0" fill="hold" grpId="0" nodeType="withEffect">
                                  <p:stCondLst>
                                    <p:cond delay="0"/>
                                  </p:stCondLst>
                                  <p:childTnLst>
                                    <p:set>
                                      <p:cBhvr>
                                        <p:cTn id="186" dur="1" fill="hold">
                                          <p:stCondLst>
                                            <p:cond delay="0"/>
                                          </p:stCondLst>
                                        </p:cTn>
                                        <p:tgtEl>
                                          <p:spTgt spid="945183"/>
                                        </p:tgtEl>
                                        <p:attrNameLst>
                                          <p:attrName>style.visibility</p:attrName>
                                        </p:attrNameLst>
                                      </p:cBhvr>
                                      <p:to>
                                        <p:strVal val="visible"/>
                                      </p:to>
                                    </p:set>
                                    <p:anim calcmode="lin" valueType="num">
                                      <p:cBhvr>
                                        <p:cTn id="187" dur="500" fill="hold"/>
                                        <p:tgtEl>
                                          <p:spTgt spid="945183"/>
                                        </p:tgtEl>
                                        <p:attrNameLst>
                                          <p:attrName>ppt_w</p:attrName>
                                        </p:attrNameLst>
                                      </p:cBhvr>
                                      <p:tavLst>
                                        <p:tav tm="0">
                                          <p:val>
                                            <p:fltVal val="0"/>
                                          </p:val>
                                        </p:tav>
                                        <p:tav tm="100000">
                                          <p:val>
                                            <p:strVal val="#ppt_w"/>
                                          </p:val>
                                        </p:tav>
                                      </p:tavLst>
                                    </p:anim>
                                    <p:anim calcmode="lin" valueType="num">
                                      <p:cBhvr>
                                        <p:cTn id="188" dur="500" fill="hold"/>
                                        <p:tgtEl>
                                          <p:spTgt spid="945183"/>
                                        </p:tgtEl>
                                        <p:attrNameLst>
                                          <p:attrName>ppt_h</p:attrName>
                                        </p:attrNameLst>
                                      </p:cBhvr>
                                      <p:tavLst>
                                        <p:tav tm="0">
                                          <p:val>
                                            <p:fltVal val="0"/>
                                          </p:val>
                                        </p:tav>
                                        <p:tav tm="100000">
                                          <p:val>
                                            <p:strVal val="#ppt_h"/>
                                          </p:val>
                                        </p:tav>
                                      </p:tavLst>
                                    </p:anim>
                                    <p:animEffect transition="in" filter="fade">
                                      <p:cBhvr>
                                        <p:cTn id="189" dur="500"/>
                                        <p:tgtEl>
                                          <p:spTgt spid="945183"/>
                                        </p:tgtEl>
                                      </p:cBhvr>
                                    </p:animEffect>
                                  </p:childTnLst>
                                </p:cTn>
                              </p:par>
                              <p:par>
                                <p:cTn id="190" presetID="53" presetClass="entr" presetSubtype="0" fill="hold" grpId="0" nodeType="withEffect">
                                  <p:stCondLst>
                                    <p:cond delay="0"/>
                                  </p:stCondLst>
                                  <p:childTnLst>
                                    <p:set>
                                      <p:cBhvr>
                                        <p:cTn id="191" dur="1" fill="hold">
                                          <p:stCondLst>
                                            <p:cond delay="0"/>
                                          </p:stCondLst>
                                        </p:cTn>
                                        <p:tgtEl>
                                          <p:spTgt spid="945184"/>
                                        </p:tgtEl>
                                        <p:attrNameLst>
                                          <p:attrName>style.visibility</p:attrName>
                                        </p:attrNameLst>
                                      </p:cBhvr>
                                      <p:to>
                                        <p:strVal val="visible"/>
                                      </p:to>
                                    </p:set>
                                    <p:anim calcmode="lin" valueType="num">
                                      <p:cBhvr>
                                        <p:cTn id="192" dur="500" fill="hold"/>
                                        <p:tgtEl>
                                          <p:spTgt spid="945184"/>
                                        </p:tgtEl>
                                        <p:attrNameLst>
                                          <p:attrName>ppt_w</p:attrName>
                                        </p:attrNameLst>
                                      </p:cBhvr>
                                      <p:tavLst>
                                        <p:tav tm="0">
                                          <p:val>
                                            <p:fltVal val="0"/>
                                          </p:val>
                                        </p:tav>
                                        <p:tav tm="100000">
                                          <p:val>
                                            <p:strVal val="#ppt_w"/>
                                          </p:val>
                                        </p:tav>
                                      </p:tavLst>
                                    </p:anim>
                                    <p:anim calcmode="lin" valueType="num">
                                      <p:cBhvr>
                                        <p:cTn id="193" dur="500" fill="hold"/>
                                        <p:tgtEl>
                                          <p:spTgt spid="945184"/>
                                        </p:tgtEl>
                                        <p:attrNameLst>
                                          <p:attrName>ppt_h</p:attrName>
                                        </p:attrNameLst>
                                      </p:cBhvr>
                                      <p:tavLst>
                                        <p:tav tm="0">
                                          <p:val>
                                            <p:fltVal val="0"/>
                                          </p:val>
                                        </p:tav>
                                        <p:tav tm="100000">
                                          <p:val>
                                            <p:strVal val="#ppt_h"/>
                                          </p:val>
                                        </p:tav>
                                      </p:tavLst>
                                    </p:anim>
                                    <p:animEffect transition="in" filter="fade">
                                      <p:cBhvr>
                                        <p:cTn id="194" dur="500"/>
                                        <p:tgtEl>
                                          <p:spTgt spid="9451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5161" grpId="0" animBg="1"/>
      <p:bldP spid="945162" grpId="0" animBg="1"/>
      <p:bldP spid="945163" grpId="0" animBg="1"/>
      <p:bldP spid="945164" grpId="0" animBg="1"/>
      <p:bldP spid="945165" grpId="0" animBg="1"/>
      <p:bldP spid="945166" grpId="0" animBg="1"/>
      <p:bldP spid="945170" grpId="0" animBg="1"/>
      <p:bldP spid="945171" grpId="0" animBg="1"/>
      <p:bldP spid="945172" grpId="0"/>
      <p:bldP spid="945173" grpId="0" animBg="1"/>
      <p:bldP spid="945174" grpId="0" animBg="1"/>
      <p:bldP spid="945175" grpId="0" animBg="1"/>
      <p:bldP spid="945176" grpId="0" animBg="1"/>
      <p:bldP spid="945177" grpId="0" animBg="1"/>
      <p:bldP spid="945178" grpId="0" animBg="1"/>
      <p:bldP spid="945178" grpId="1" animBg="1"/>
      <p:bldP spid="945178" grpId="2" animBg="1"/>
      <p:bldP spid="945179" grpId="0" animBg="1"/>
      <p:bldP spid="945179" grpId="1" animBg="1"/>
      <p:bldP spid="945179" grpId="2" animBg="1"/>
      <p:bldP spid="945180" grpId="0" animBg="1"/>
      <p:bldP spid="945180" grpId="1" animBg="1"/>
      <p:bldP spid="945180" grpId="2" animBg="1"/>
      <p:bldP spid="945181" grpId="0" animBg="1"/>
      <p:bldP spid="945181" grpId="1" animBg="1"/>
      <p:bldP spid="945181" grpId="2" animBg="1"/>
      <p:bldP spid="945182" grpId="0" animBg="1"/>
      <p:bldP spid="945182" grpId="1" animBg="1"/>
      <p:bldP spid="945182" grpId="2" animBg="1"/>
      <p:bldP spid="945183" grpId="0" animBg="1"/>
      <p:bldP spid="945183" grpId="1" animBg="1"/>
      <p:bldP spid="945183" grpId="2" animBg="1"/>
      <p:bldP spid="945184" grpId="0" animBg="1"/>
      <p:bldP spid="945184" grpId="1" animBg="1"/>
      <p:bldP spid="945184" grpId="2" animBg="1"/>
      <p:bldP spid="945185" grpId="0"/>
      <p:bldP spid="945186" grpId="0" animBg="1"/>
      <p:bldP spid="945187" grpId="0" animBg="1"/>
    </p:bldLst>
  </p:timing>
</p:sld>
</file>

<file path=ppt/theme/theme1.xml><?xml version="1.0" encoding="utf-8"?>
<a:theme xmlns:a="http://schemas.openxmlformats.org/drawingml/2006/main" name="Office Theme">
  <a:themeElements>
    <a:clrScheme name="Custom 2">
      <a:dk1>
        <a:srgbClr val="798390"/>
      </a:dk1>
      <a:lt1>
        <a:srgbClr val="FBF3DB"/>
      </a:lt1>
      <a:dk2>
        <a:srgbClr val="2D3138"/>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xpo">
      <a:majorFont>
        <a:latin typeface="Calibri"/>
        <a:ea typeface=""/>
        <a:cs typeface=""/>
        <a:font script="Jpan" typeface="ＭＳ ゴシック"/>
        <a:font script="Hans" typeface="宋体"/>
        <a:font script="Hant" typeface="新細明體"/>
      </a:majorFont>
      <a:minorFont>
        <a:latin typeface="Calibri"/>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10714</TotalTime>
  <Words>2294</Words>
  <Application>Microsoft Office PowerPoint</Application>
  <PresentationFormat>On-screen Show (4:3)</PresentationFormat>
  <Paragraphs>287</Paragraphs>
  <Slides>23</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ＭＳ Ｐゴシック</vt:lpstr>
      <vt:lpstr>Arial</vt:lpstr>
      <vt:lpstr>Benguiat Bk BT</vt:lpstr>
      <vt:lpstr>Calibri</vt:lpstr>
      <vt:lpstr>Cambria</vt:lpstr>
      <vt:lpstr>Courier New</vt:lpstr>
      <vt:lpstr>Lucida Grande</vt:lpstr>
      <vt:lpstr>Wingdings</vt:lpstr>
      <vt:lpstr>Office Theme</vt:lpstr>
      <vt:lpstr>PowerPoint Presentation</vt:lpstr>
      <vt:lpstr>PowerPoint Presentation</vt:lpstr>
      <vt:lpstr>PowerPoint Presentation</vt:lpstr>
      <vt:lpstr>NBEC Focus</vt:lpstr>
      <vt:lpstr>PowerPoint Presentation</vt:lpstr>
      <vt:lpstr>PowerPoint Presentation</vt:lpstr>
      <vt:lpstr>PowerPoint Presentation</vt:lpstr>
      <vt:lpstr>In the News</vt:lpstr>
      <vt:lpstr>PowerPoint Presentation</vt:lpstr>
      <vt:lpstr>PowerPoint Presentation</vt:lpstr>
      <vt:lpstr>PowerPoint Presentation</vt:lpstr>
      <vt:lpstr>Race- A Social Construct Human Genome Project Completed in 2003</vt:lpstr>
      <vt:lpstr>PowerPoint Presentation</vt:lpstr>
      <vt:lpstr>PowerPoint Presentation</vt:lpstr>
      <vt:lpstr>PowerPoint Presentation</vt:lpstr>
      <vt:lpstr>PowerPoint Presentation</vt:lpstr>
      <vt:lpstr>PowerPoint Presentation</vt:lpstr>
      <vt:lpstr>PowerPoint Presentation</vt:lpstr>
      <vt:lpstr>Addressing Root Causes</vt:lpstr>
      <vt:lpstr>Racial Equity Lens</vt:lpstr>
      <vt:lpstr>Best Practices</vt:lpstr>
      <vt:lpstr>PowerPoint Presentation</vt:lpstr>
      <vt:lpstr>Thank you</vt:lpstr>
    </vt:vector>
  </TitlesOfParts>
  <Company>prismatic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National Birth Equity Collaborative</dc:title>
  <dc:creator>brooke hughes</dc:creator>
  <cp:lastModifiedBy>Martine Hackett</cp:lastModifiedBy>
  <cp:revision>415</cp:revision>
  <dcterms:created xsi:type="dcterms:W3CDTF">2016-11-03T13:37:26Z</dcterms:created>
  <dcterms:modified xsi:type="dcterms:W3CDTF">2018-04-10T14:23:40Z</dcterms:modified>
</cp:coreProperties>
</file>